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756" r:id="rId9"/>
    <p:sldMasterId id="2147483845" r:id="rId10"/>
    <p:sldMasterId id="2147483913" r:id="rId11"/>
    <p:sldMasterId id="2147484059" r:id="rId12"/>
    <p:sldMasterId id="2147484078" r:id="rId13"/>
  </p:sldMasterIdLst>
  <p:notesMasterIdLst>
    <p:notesMasterId r:id="rId116"/>
  </p:notesMasterIdLst>
  <p:handoutMasterIdLst>
    <p:handoutMasterId r:id="rId117"/>
  </p:handoutMasterIdLst>
  <p:sldIdLst>
    <p:sldId id="1016" r:id="rId14"/>
    <p:sldId id="1021" r:id="rId15"/>
    <p:sldId id="1025" r:id="rId16"/>
    <p:sldId id="1026" r:id="rId17"/>
    <p:sldId id="1027" r:id="rId18"/>
    <p:sldId id="1066" r:id="rId19"/>
    <p:sldId id="1067" r:id="rId20"/>
    <p:sldId id="1068" r:id="rId21"/>
    <p:sldId id="1071" r:id="rId22"/>
    <p:sldId id="1072" r:id="rId23"/>
    <p:sldId id="1029" r:id="rId24"/>
    <p:sldId id="1065" r:id="rId25"/>
    <p:sldId id="1030" r:id="rId26"/>
    <p:sldId id="1031" r:id="rId27"/>
    <p:sldId id="1032" r:id="rId28"/>
    <p:sldId id="1033" r:id="rId29"/>
    <p:sldId id="1034" r:id="rId30"/>
    <p:sldId id="1050" r:id="rId31"/>
    <p:sldId id="1054" r:id="rId32"/>
    <p:sldId id="1055" r:id="rId33"/>
    <p:sldId id="784" r:id="rId34"/>
    <p:sldId id="785" r:id="rId35"/>
    <p:sldId id="786" r:id="rId36"/>
    <p:sldId id="787" r:id="rId37"/>
    <p:sldId id="788" r:id="rId38"/>
    <p:sldId id="789" r:id="rId39"/>
    <p:sldId id="522" r:id="rId40"/>
    <p:sldId id="645" r:id="rId41"/>
    <p:sldId id="982" r:id="rId42"/>
    <p:sldId id="647" r:id="rId43"/>
    <p:sldId id="408" r:id="rId44"/>
    <p:sldId id="891" r:id="rId45"/>
    <p:sldId id="892" r:id="rId46"/>
    <p:sldId id="791" r:id="rId47"/>
    <p:sldId id="661" r:id="rId48"/>
    <p:sldId id="957" r:id="rId49"/>
    <p:sldId id="958" r:id="rId50"/>
    <p:sldId id="959" r:id="rId51"/>
    <p:sldId id="962" r:id="rId52"/>
    <p:sldId id="796" r:id="rId53"/>
    <p:sldId id="797" r:id="rId54"/>
    <p:sldId id="839" r:id="rId55"/>
    <p:sldId id="840" r:id="rId56"/>
    <p:sldId id="841" r:id="rId57"/>
    <p:sldId id="843" r:id="rId58"/>
    <p:sldId id="844" r:id="rId59"/>
    <p:sldId id="846" r:id="rId60"/>
    <p:sldId id="854" r:id="rId61"/>
    <p:sldId id="806" r:id="rId62"/>
    <p:sldId id="807" r:id="rId63"/>
    <p:sldId id="808" r:id="rId64"/>
    <p:sldId id="809" r:id="rId65"/>
    <p:sldId id="810" r:id="rId66"/>
    <p:sldId id="811" r:id="rId67"/>
    <p:sldId id="856" r:id="rId68"/>
    <p:sldId id="858" r:id="rId69"/>
    <p:sldId id="814" r:id="rId70"/>
    <p:sldId id="815" r:id="rId71"/>
    <p:sldId id="816" r:id="rId72"/>
    <p:sldId id="860" r:id="rId73"/>
    <p:sldId id="861" r:id="rId74"/>
    <p:sldId id="863" r:id="rId75"/>
    <p:sldId id="820" r:id="rId76"/>
    <p:sldId id="821" r:id="rId77"/>
    <p:sldId id="822" r:id="rId78"/>
    <p:sldId id="824" r:id="rId79"/>
    <p:sldId id="825" r:id="rId80"/>
    <p:sldId id="826" r:id="rId81"/>
    <p:sldId id="830" r:id="rId82"/>
    <p:sldId id="831" r:id="rId83"/>
    <p:sldId id="832" r:id="rId84"/>
    <p:sldId id="946" r:id="rId85"/>
    <p:sldId id="949" r:id="rId86"/>
    <p:sldId id="950" r:id="rId87"/>
    <p:sldId id="625" r:id="rId88"/>
    <p:sldId id="873" r:id="rId89"/>
    <p:sldId id="923" r:id="rId90"/>
    <p:sldId id="924" r:id="rId91"/>
    <p:sldId id="925" r:id="rId92"/>
    <p:sldId id="926" r:id="rId93"/>
    <p:sldId id="977" r:id="rId94"/>
    <p:sldId id="978" r:id="rId95"/>
    <p:sldId id="979" r:id="rId96"/>
    <p:sldId id="980" r:id="rId97"/>
    <p:sldId id="981" r:id="rId98"/>
    <p:sldId id="985" r:id="rId99"/>
    <p:sldId id="986" r:id="rId100"/>
    <p:sldId id="987" r:id="rId101"/>
    <p:sldId id="988" r:id="rId102"/>
    <p:sldId id="989" r:id="rId103"/>
    <p:sldId id="990" r:id="rId104"/>
    <p:sldId id="991" r:id="rId105"/>
    <p:sldId id="992" r:id="rId106"/>
    <p:sldId id="993" r:id="rId107"/>
    <p:sldId id="995" r:id="rId108"/>
    <p:sldId id="996" r:id="rId109"/>
    <p:sldId id="997" r:id="rId110"/>
    <p:sldId id="1008" r:id="rId111"/>
    <p:sldId id="1009" r:id="rId112"/>
    <p:sldId id="1010" r:id="rId113"/>
    <p:sldId id="1012" r:id="rId114"/>
    <p:sldId id="956" r:id="rId11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slide" Target="slides/slide100.xml"/><Relationship Id="rId11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slide" Target="slides/slide9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slide" Target="slides/slide101.xml"/><Relationship Id="rId11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9C235-B4F8-470E-A1FE-9A3C75FBB316}" type="datetimeFigureOut">
              <a:rPr lang="th-TH" smtClean="0"/>
              <a:pPr/>
              <a:t>06/02/61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A556-0429-422A-8AA2-8657572ED8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632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902B-0629-43B0-95AF-7F1BCBE05C9F}" type="datetimeFigureOut">
              <a:rPr lang="th-TH" smtClean="0"/>
              <a:pPr/>
              <a:t>06/02/61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835F-ABEE-44E5-AD75-7C57333CAC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17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0090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95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fld id="{6A0899D2-2AEF-4437-BF8D-55578D9DE41D}" type="slidenum">
              <a:rPr lang="en-US" sz="1200" smtClean="0">
                <a:solidFill>
                  <a:srgbClr val="000000"/>
                </a:solidFill>
                <a:cs typeface="Times New Roman" panose="02020603050405020304" pitchFamily="18" charset="0"/>
              </a:rPr>
              <a:pPr/>
              <a:t>45</a:t>
            </a:fld>
            <a:endParaRPr lang="th-TH" sz="120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6"/>
          <p:cNvSpPr txBox="1">
            <a:spLocks noGrp="1" noChangeArrowheads="1"/>
          </p:cNvSpPr>
          <p:nvPr/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r>
              <a:rPr lang="en-US" sz="1800" smtClean="0">
                <a:solidFill>
                  <a:srgbClr val="000000"/>
                </a:solidFill>
                <a:latin typeface="Angsana New" panose="02020603050405020304" pitchFamily="18" charset="-34"/>
              </a:rPr>
              <a:t>เสมอ กาฬภักดี-จัดทำ</a:t>
            </a:r>
            <a:endParaRPr lang="th-TH" sz="1800" smtClean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551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38287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5895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0784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5824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33618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25376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67128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7579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273227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72983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90706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800" smtClean="0">
                <a:solidFill>
                  <a:srgbClr val="000000"/>
                </a:solidFill>
                <a:latin typeface="KodchiangUPC" pitchFamily="18" charset="-34"/>
                <a:cs typeface="Angsana New" pitchFamily="18" charset="-34"/>
              </a:rPr>
              <a:t>เสมอ กาฬภักดี-จัดทำ</a:t>
            </a:r>
            <a:endParaRPr lang="th-TH" altLang="en-US" sz="1800" smtClean="0">
              <a:solidFill>
                <a:srgbClr val="000000"/>
              </a:solidFill>
              <a:latin typeface="KodchiangUPC" pitchFamily="18" charset="-34"/>
              <a:cs typeface="Angsana New" pitchFamily="18" charset="-34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2937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3E6D0F04-B11F-4F2B-98B9-2A2335AEA6FE}" type="slidenum">
              <a:rPr lang="en-US" altLang="en-US" sz="180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pPr eaLnBrk="1" hangingPunct="1"/>
              <a:t>85</a:t>
            </a:fld>
            <a:endParaRPr lang="th-TH" altLang="en-US" sz="180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9653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เสมอ กาฬภักดี-จัดทำ</a:t>
            </a:r>
            <a:endParaRPr lang="th-TH" altLang="en-US" smtClean="0">
              <a:solidFill>
                <a:srgbClr val="000000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37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324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fld id="{D28D46D9-20A1-4FC3-9407-C87B2ACA8E91}" type="slidenum">
              <a:rPr lang="en-US" altLang="en-US" sz="1800">
                <a:solidFill>
                  <a:srgbClr val="000000"/>
                </a:solidFill>
                <a:latin typeface="Angsana New" panose="02020603050405020304" pitchFamily="18" charset="-34"/>
              </a:rPr>
              <a:pPr/>
              <a:t>9</a:t>
            </a:fld>
            <a:endParaRPr lang="th-TH" altLang="en-US" sz="180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04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fld id="{7C4938EE-DCF5-4A64-A6F0-34D553121919}" type="slidenum">
              <a:rPr lang="en-US" altLang="en-US" sz="1800">
                <a:solidFill>
                  <a:srgbClr val="000000"/>
                </a:solidFill>
                <a:latin typeface="Angsana New" panose="02020603050405020304" pitchFamily="18" charset="-34"/>
              </a:rPr>
              <a:pPr/>
              <a:t>10</a:t>
            </a:fld>
            <a:endParaRPr lang="th-TH" altLang="en-US" sz="180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167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046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3427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3360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75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C7133-7E32-46B8-BD2E-6F9EBB88034E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th-TH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5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C614-73D6-45E7-818C-D2F79A91D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40C1A-8BA9-4446-B774-9FA99EED5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39E65C-B275-47BF-8D84-9071A14879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956177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0AAA-2EB5-45AD-826D-580100DAF90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>
    <p:pull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28 w 5184"/>
                  <a:gd name="T3" fmla="*/ 3159 h 3159"/>
                  <a:gd name="T4" fmla="*/ 542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6 w 556"/>
                  <a:gd name="T5" fmla="*/ 3159 h 3159"/>
                  <a:gd name="T6" fmla="*/ 58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6 w 251"/>
                <a:gd name="T7" fmla="*/ 12 h 12"/>
                <a:gd name="T8" fmla="*/ 266 w 251"/>
                <a:gd name="T9" fmla="*/ 0 h 12"/>
                <a:gd name="T10" fmla="*/ 26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8430 w 251"/>
                <a:gd name="T5" fmla="*/ 12 h 12"/>
                <a:gd name="T6" fmla="*/ 38430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5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53 w 4724"/>
                  <a:gd name="T7" fmla="*/ 12 h 12"/>
                  <a:gd name="T8" fmla="*/ 4953 w 4724"/>
                  <a:gd name="T9" fmla="*/ 0 h 12"/>
                  <a:gd name="T10" fmla="*/ 495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C3DC-899F-4C2C-812B-1DC3FBB7B7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911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2ABF-A76B-467F-82D2-A9A62E744ED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307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7030-A70F-4AE2-ADF5-5F532898A8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3458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8562-CEBB-4308-830F-E19DEE9986A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1148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B774-CC19-4103-A832-D0A2B64ED92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3448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9372-31BA-44F6-8207-13296E8E39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3658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57395-F395-467E-BF8C-344D1CFBF5F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36959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99F9-6D05-4607-9D2C-76D9332827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1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6BFE-CA8F-4903-8BEC-F9C33B927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9C79-1A8D-4242-9B0C-CEAE0F2CD4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98005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8A7C-2985-415C-8545-76AD91DF28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6856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EBBF-7B26-4439-9147-FBC1E633F2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4650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F63E-F2FF-43F8-8D86-D92430D014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0311400"/>
      </p:ext>
    </p:extLst>
  </p:cSld>
  <p:clrMapOvr>
    <a:masterClrMapping/>
  </p:clrMapOvr>
  <p:transition>
    <p:pull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0CBA-9DB0-4162-BF29-D7558B84B9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554101"/>
      </p:ext>
    </p:extLst>
  </p:cSld>
  <p:clrMapOvr>
    <a:masterClrMapping/>
  </p:clrMapOvr>
  <p:transition>
    <p:pull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673E-A966-42E2-A393-8DEB870D70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9489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94 w 5184"/>
                  <a:gd name="T3" fmla="*/ 3159 h 3159"/>
                  <a:gd name="T4" fmla="*/ 539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2 w 556"/>
                  <a:gd name="T5" fmla="*/ 3159 h 3159"/>
                  <a:gd name="T6" fmla="*/ 58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4 w 251"/>
                <a:gd name="T7" fmla="*/ 12 h 12"/>
                <a:gd name="T8" fmla="*/ 264 w 251"/>
                <a:gd name="T9" fmla="*/ 0 h 12"/>
                <a:gd name="T10" fmla="*/ 26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9652 w 251"/>
                <a:gd name="T5" fmla="*/ 12 h 12"/>
                <a:gd name="T6" fmla="*/ 19652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232A-E6B3-4A2F-BA61-99BE729B0C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58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BA77-B91B-49FF-993D-FE2BD0B51F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054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A6D4-CDFA-49EF-B6ED-6E57AC276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671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3A3C-EE55-45DC-8A60-E24DA0CED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88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2A779-B371-4979-BB76-49A379E7C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97B96-09F1-4DB4-9B00-6692011EE3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398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8C3E-1F6E-472B-9F1A-87A3D7F18A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631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653E-AE6A-4EE6-9D37-FEF5DAFE87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244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24E5-F283-4CDD-98A3-683EA86BE8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38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7A21-D965-404B-9BA2-E5EB89224D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130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7EF9-3DED-4D21-BA5C-3F4219D6CA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8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2876F-52A7-43B4-B641-FB1F4C8CBB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786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3206-515A-4B72-9919-3E625C8FF8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05856"/>
      </p:ext>
    </p:extLst>
  </p:cSld>
  <p:clrMapOvr>
    <a:masterClrMapping/>
  </p:clrMapOvr>
  <p:transition>
    <p:pull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11 w 5184"/>
                  <a:gd name="T3" fmla="*/ 3159 h 3159"/>
                  <a:gd name="T4" fmla="*/ 541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4 w 556"/>
                  <a:gd name="T5" fmla="*/ 3159 h 3159"/>
                  <a:gd name="T6" fmla="*/ 58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5 w 251"/>
                <a:gd name="T7" fmla="*/ 12 h 12"/>
                <a:gd name="T8" fmla="*/ 265 w 251"/>
                <a:gd name="T9" fmla="*/ 0 h 12"/>
                <a:gd name="T10" fmla="*/ 26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7481 w 251"/>
                <a:gd name="T5" fmla="*/ 12 h 12"/>
                <a:gd name="T6" fmla="*/ 2748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88BF-56A8-4F78-ACD3-52325626B49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58087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49E54-F8D1-4B54-85AE-8E03BA10030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94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15C0C-7177-498F-B73E-1F8CC680D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C355A-BDE1-45B3-89E4-74192620208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78721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051E0-D64E-4157-8592-358D98273D9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16576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ABCB6-104C-4E2A-8994-F8E97861586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46312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AB3CA-97B8-4D8C-BFC3-F8FAB79D627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86445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3D294-AE71-46A0-8A65-FB68B66A5A6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1154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DF142-2CC8-4FFD-A94D-A05AAFA830C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61867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31C33-6BD8-4D95-8018-11D16D8A937D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0567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0EF81-0DAA-49E5-8838-23E65C0341A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27623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14521-B4A8-4AAF-BD7C-609837939B4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1828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34C0F-16E2-46EF-BE38-0DEAD3DF67D7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21590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36087-5C70-453F-81F6-E78F43141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F0A45-7401-4D9D-A7CA-C4CDF70D6C5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397077"/>
      </p:ext>
    </p:extLst>
  </p:cSld>
  <p:clrMapOvr>
    <a:masterClrMapping/>
  </p:clrMapOvr>
  <p:transition>
    <p:pull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F1F9E-8450-449E-897B-93FE84DE244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240476"/>
      </p:ext>
    </p:extLst>
  </p:cSld>
  <p:clrMapOvr>
    <a:masterClrMapping/>
  </p:clrMapOvr>
  <p:transition>
    <p:pull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A09F-46DD-4E1E-8321-1A2BEE486E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8515709"/>
      </p:ext>
    </p:extLst>
  </p:cSld>
  <p:clrMapOvr>
    <a:masterClrMapping/>
  </p:clrMapOvr>
  <p:transition>
    <p:pull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2888-69A7-420B-A669-2D61B0E77FA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302540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90B551-01AD-4E06-860F-6E9F6D35DC7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4670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6E345-0B78-4148-8CC7-CE88F52582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324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2F0FB-6211-4219-8E64-7B3489B386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133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DC86B-CE30-4F0E-9C5B-C112C23463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016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F0416-6FB4-4A76-86A1-B3259796BA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60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55EEB-816B-487E-961E-B398911AEF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9AF3-71DF-4E0C-899D-54E9E5229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7C750-62D8-43A7-A061-42CA2C1EA4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251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08F56-AECA-49AE-8D71-21B9AED3AF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674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AB2E1-01F3-4D19-B10F-CC1958012B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235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83919-3EF3-49BF-A435-95E345A3CA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927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31577-DC7D-4120-B729-1E7EDD06729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892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EE1AF-B4D7-4680-97A2-C44EC7F3F3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303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04482-998C-4D17-B19B-845AEEA9A9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41592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655A-23CD-44C8-9B3A-4885753FEEC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58889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A56A6-E627-4D96-89F4-2CBCBCDCD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693F7-85A5-4854-A25D-BE38E1689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BB034-2D2A-4890-9B81-DC45D2545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A881B-DAB5-4A06-ADE5-60E9ACFE6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B3332-DBE1-41AD-ABF4-498DD1A36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69A44-0CE2-4E67-9CF8-5AE854674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63F4D-3A11-4E60-9791-E3F10FD31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06D98-7C9D-4562-99FD-AD7B930B7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1BC3D-C250-45F5-A717-6D0E5C01C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DE936-6E4A-43E6-ABF3-301AE6072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74A2-206E-4CCE-869A-1CBBFEAB0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D0DD0-4153-4B4D-9D63-E6177DD4D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418B-5BF6-4C75-9868-7A5A9FA21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EC1B-97AE-443D-8E23-D7D515D4D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C3902-3F18-4622-B214-5780957A3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287C9-DE7F-4DF2-8F0B-841DE86AF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D385B-9883-4287-A55F-230643BF9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17D8-BC16-46F6-A8FD-6BC15970B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468C0-E877-4F76-92B5-209B2D889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DACE6-F07C-4CA1-A26C-8692AEC22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24037-2016-436D-9340-79D59C19A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63904-A541-4EA1-A8A5-BECE92C02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C7444-1E04-4191-8D84-9B2588FED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BE461-CBF8-475F-8C61-8A7F66921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DF6FF-F7A3-4C30-8082-1370CB4AA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C76DA-58F2-492C-8A0B-A32B11498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2D792-79A9-4893-A5B9-DE4EC924A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B061-4C54-4AB5-A9DB-162F12D3B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9D31C-B00A-4804-AB01-989050DB5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8B608-7BDE-4A54-BDD3-2AF7EBF21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F324A-9D6C-4866-8F21-2F37BAF76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58A5B-73B4-4667-9FBC-29F3EC9B6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09F95-6231-4E98-AF0B-FA96888F8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2B4CA-72C2-4051-A067-BD77F234E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4D359-B71A-4903-80E6-AD605FEA0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BE07-FD36-4D41-8C39-D99252BEA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35E1-816B-4834-8D87-ABEB58DB3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7F50D-55A9-449B-BFF6-19CFF434B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1B81C-F93A-4F65-849E-0820EF8B7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02132-9F94-4D1C-8DA1-2516066AA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3B547-8205-4FA0-A21B-007F8D90F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5A27-D1B5-46EF-9D2B-DAE452176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BD82-9F03-4203-9530-2DCBE524F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656B2-7852-44B3-A85B-B9F08E416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4FA4-1020-4765-AEBA-CF5CBB403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507E-C8D6-4A5F-B65F-B4D864E46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0E01-7B0F-4819-932F-E51535118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04F94-81D8-4E56-A04D-E17EABA7D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3BF8-AABE-45F7-98ED-61971CE87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6A8C5-81A7-4FAC-BAA2-133C68C98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B95C6-DBAC-49AF-B526-E9717F846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6238-3DED-4968-A875-C6B023955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0FBE-D087-448A-85F1-8E3CFFE85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2349-D7A0-48B5-853B-AF2CDD9C2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71A9-5EB3-4CC6-A93D-2C9F953FD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17970-1AB6-41BF-8076-FDF38E748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15E36-C8DB-4E64-9B26-EA1AC97D3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B9AF-A55D-4FED-8F44-DB065E0B3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82827-B09D-4999-A1E8-02EAB52F5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338D3-DA9A-4173-8D8C-D9B934F4E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677B-5822-4B4B-8A9A-5A7D5D9B2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65FA4-4CC5-4D75-A1F2-263523D87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EFA12-205C-4BA4-9EB7-DCF041765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B540-3D95-479D-AC91-9822E4847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5305-0D9D-4CAE-AEE0-312658A5D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6DBB-A310-42FF-908E-BB77E390D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C5E0A-4AA3-483A-9F30-0E09864A6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2EA4C-3941-485B-9E59-ED8F0B6B8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12F1C-60E4-4F47-9186-67D09C028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CF77-7ED2-42C5-BD96-E5AA8655E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B850-33D7-4535-87AA-7C5EF4D0E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9880F-0EE3-4160-B018-F070EA676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36116-297D-4D15-92CE-5FBC653AC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79487-DFA8-46A1-AC83-284307C7D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C691-37D2-4A89-B2D5-461B60295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BCD00-1DEE-4BE0-9D6E-7B22CADE8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16A94-3954-465C-9161-FAD134415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0819B-F7C5-42E2-B97E-647BF3E68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BC838-5EE5-42BD-B2D2-8FBD7DB01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84E3-A6E9-427B-B59C-2DB6CC3F3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2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2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8D0739-C2E9-4946-B116-2B425E61D03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36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AAB40-A160-4A17-BA42-49F54E73B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2AC631-EE21-49AB-9C40-9963093500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1249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4A5F1E-1D21-40FF-8D1B-B9D8AD7ABC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3867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A03512-FC63-4638-9450-40FC6230894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51309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A16267-1835-4FFE-B840-D05C8BCC46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45086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A26A1F-E82B-4D7C-9017-62CB6711F3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533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2E589D-616D-4228-9324-9467592E87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12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39E747-2D88-474D-A55E-175EEF88D3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95136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F061FE-BC5F-459F-A497-BC980A4983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5673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FA470B-2BE6-4C33-BA8F-36769C1DBED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36930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CEA863-DAA5-40F7-82D0-A7EC82E9B6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87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B81E53-090D-4F3F-8BFE-28CB8E8AE4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28 w 5184"/>
                <a:gd name="T3" fmla="*/ 3159 h 3159"/>
                <a:gd name="T4" fmla="*/ 542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6 w 556"/>
                <a:gd name="T5" fmla="*/ 3159 h 3159"/>
                <a:gd name="T6" fmla="*/ 58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5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53 w 4724"/>
                  <a:gd name="T7" fmla="*/ 12 h 12"/>
                  <a:gd name="T8" fmla="*/ 4953 w 4724"/>
                  <a:gd name="T9" fmla="*/ 0 h 12"/>
                  <a:gd name="T10" fmla="*/ 495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8430 w 251"/>
                  <a:gd name="T5" fmla="*/ 12 h 12"/>
                  <a:gd name="T6" fmla="*/ 38430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6 w 251"/>
                  <a:gd name="T7" fmla="*/ 12 h 12"/>
                  <a:gd name="T8" fmla="*/ 266 w 251"/>
                  <a:gd name="T9" fmla="*/ 0 h 12"/>
                  <a:gd name="T10" fmla="*/ 26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EEB2DE8-DDE9-468C-AD2F-570E1F66D0A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4539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94 w 5184"/>
                <a:gd name="T3" fmla="*/ 3159 h 3159"/>
                <a:gd name="T4" fmla="*/ 539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2 w 556"/>
                <a:gd name="T5" fmla="*/ 3159 h 3159"/>
                <a:gd name="T6" fmla="*/ 58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9652 w 251"/>
                  <a:gd name="T5" fmla="*/ 12 h 12"/>
                  <a:gd name="T6" fmla="*/ 19652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4 w 251"/>
                  <a:gd name="T7" fmla="*/ 12 h 12"/>
                  <a:gd name="T8" fmla="*/ 264 w 251"/>
                  <a:gd name="T9" fmla="*/ 0 h 12"/>
                  <a:gd name="T10" fmla="*/ 26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18C54B4-6205-4A14-89F1-47E6F64C1A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1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434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11 w 5184"/>
                <a:gd name="T3" fmla="*/ 3159 h 3159"/>
                <a:gd name="T4" fmla="*/ 541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4 w 556"/>
                <a:gd name="T5" fmla="*/ 3159 h 3159"/>
                <a:gd name="T6" fmla="*/ 58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530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4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3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37 w 4724"/>
                  <a:gd name="T7" fmla="*/ 12 h 12"/>
                  <a:gd name="T8" fmla="*/ 4937 w 4724"/>
                  <a:gd name="T9" fmla="*/ 0 h 12"/>
                  <a:gd name="T10" fmla="*/ 493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7481 w 251"/>
                  <a:gd name="T5" fmla="*/ 12 h 12"/>
                  <a:gd name="T6" fmla="*/ 2748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5 w 251"/>
                  <a:gd name="T7" fmla="*/ 12 h 12"/>
                  <a:gd name="T8" fmla="*/ 265 w 251"/>
                  <a:gd name="T9" fmla="*/ 0 h 12"/>
                  <a:gd name="T10" fmla="*/ 26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A19F26F-39F6-4282-B50A-6306B831F22C}" type="slidenum">
              <a:rPr lang="en-US" smtClean="0"/>
              <a:pPr/>
              <a:t>‹#›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185110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F66DF6D9-F9FB-4B9F-BEC8-CF67B39E0CC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th-TH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299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73930D-96D0-41C4-B5FE-7EB16EB1E2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872469-3AD2-4B74-860E-14137B5A2C7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D0777D-F82F-4B80-B618-3B5271D7B7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4FB346-76F4-4F4A-9AC1-F612B08F24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A5AC90-694C-4BC7-B7A8-5C6AE26D383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F04A76-62BC-4508-AB59-7FCF6356F2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3E96CB-967F-497B-8324-076A307F5A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434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434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4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th-TH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th-TH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1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2C1BA98-7172-4B46-98D4-19C67A8032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299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9" r:id="rId12"/>
    <p:sldLayoutId id="214748407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mailto:samerkan1960@gmail.com" TargetMode="External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755650" y="1052513"/>
            <a:ext cx="7848600" cy="4343400"/>
          </a:xfrm>
          <a:prstGeom prst="ellipse">
            <a:avLst/>
          </a:prstGeom>
          <a:solidFill>
            <a:schemeClr val="bg1"/>
          </a:solidFill>
          <a:ln w="222250">
            <a:pattFill prst="weave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6"/>
          <a:stretch>
            <a:fillRect/>
          </a:stretch>
        </p:blipFill>
        <p:spPr bwMode="auto">
          <a:xfrm>
            <a:off x="7432675" y="3581400"/>
            <a:ext cx="17113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6"/>
          <a:stretch>
            <a:fillRect/>
          </a:stretch>
        </p:blipFill>
        <p:spPr bwMode="auto">
          <a:xfrm>
            <a:off x="304800" y="3581400"/>
            <a:ext cx="1939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743200"/>
            <a:ext cx="66944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6"/>
          <a:stretch>
            <a:fillRect/>
          </a:stretch>
        </p:blipFill>
        <p:spPr bwMode="auto">
          <a:xfrm>
            <a:off x="685800" y="3733800"/>
            <a:ext cx="25495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214688"/>
            <a:ext cx="17303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8625" y="2314575"/>
            <a:ext cx="852963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h-TH" sz="7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การดำเนินการทางวินัย</a:t>
            </a:r>
          </a:p>
          <a:p>
            <a:pPr algn="ctr">
              <a:defRPr/>
            </a:pPr>
            <a:r>
              <a:rPr lang="th-TH" sz="7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และความรับผิดทางละเมิด</a:t>
            </a:r>
          </a:p>
          <a:p>
            <a:pPr algn="ctr">
              <a:defRPr/>
            </a:pPr>
            <a:r>
              <a:rPr lang="th-TH" sz="7200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anose="02020603050405020304" pitchFamily="18" charset="-34"/>
                <a:ea typeface="+mj-ea"/>
                <a:cs typeface="JasmineUPC" panose="02020603050405020304" pitchFamily="18" charset="-34"/>
              </a:rPr>
              <a:t>จังหวัดพระนครศรีอยุธยา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750-62D8-43A7-A061-42CA2C1EA43E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8954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990600"/>
          </a:xfrm>
          <a:ln>
            <a:solidFill>
              <a:srgbClr val="0033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540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ประมวลกฎหมายอาญา </a:t>
            </a:r>
            <a:endParaRPr lang="th-TH" altLang="en-US" sz="48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28750"/>
            <a:ext cx="8858250" cy="78628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4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4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- ม.161 เจ้าพนักงานปลอมเอกสาร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โทษ จำคุกไม่เกิน 10 ปี และปรับไม่เกิน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20,000 บาท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-  ม.162 เจ้าพนักงานรับรองเอกสารเท็จ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โทษ จำคุกไม่เกิน 7 ปี และปรับไม่เกิน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14,000 บาท        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                   (อายุความ 15 ปี)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FB-6211-4219-8E64-7B3489B3862E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623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27E94-BF5E-4B23-B841-6C14B626183E}" type="slidenum">
              <a:rPr lang="en-US" altLang="en-US" smtClean="0"/>
              <a:pPr>
                <a:defRPr/>
              </a:pPr>
              <a:t>100</a:t>
            </a:fld>
            <a:endParaRPr lang="th-TH" altLang="en-US" smtClean="0"/>
          </a:p>
        </p:txBody>
      </p:sp>
      <p:sp>
        <p:nvSpPr>
          <p:cNvPr id="817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smtClean="0">
                <a:solidFill>
                  <a:schemeClr val="bg1"/>
                </a:solidFill>
                <a:cs typeface="KodchiangUPC" pitchFamily="18" charset="-34"/>
              </a:rPr>
              <a:t>.</a:t>
            </a:r>
            <a:endParaRPr lang="th-TH" altLang="en-US" sz="6600" smtClean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81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</a:t>
            </a:r>
            <a:r>
              <a:rPr lang="th-TH" altLang="en-US" sz="44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จนท.กระทำละเมิดที่มิใช่กระทำในการ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altLang="en-US" sz="44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ปฏิบัติหน้าที่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2.1 </a:t>
            </a:r>
            <a:r>
              <a:rPr lang="th-TH" altLang="en-US" sz="40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กรณีทำให้หน่วยงานของรัฐเสียหาย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(1) จนท. ต้องรับผิดชดใช้ ตามหลัก ป.พ.พ.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(2) ต้องรับผิดทุกกรณี ทั้งประมาทเลินเล่อ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ไม่ร้ายแรง/ร้ายแรง/จงใจ        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2.2 </a:t>
            </a:r>
            <a:r>
              <a:rPr lang="th-TH" altLang="en-US" sz="40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กรณีทำให้บุคคลภายนอกเสียหาย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(1) จนท. ต้องรับผิดชดใช้ เป็นการส่วนตัว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(2) สิทธิฟ้องคดีของบุคคลภายนอก 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- อาจฟ้อง จนท.ได้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- แต่จะฟ้องหน่วยงานของรัฐ ไม่ได้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B01B-32C4-426D-9FC2-DBB928EDFF56}" type="slidenum">
              <a:rPr lang="en-US" altLang="en-US" smtClean="0"/>
              <a:pPr>
                <a:defRPr/>
              </a:pPr>
              <a:t>101</a:t>
            </a:fld>
            <a:endParaRPr lang="th-TH" altLang="en-US" smtClean="0"/>
          </a:p>
        </p:txBody>
      </p:sp>
      <p:sp>
        <p:nvSpPr>
          <p:cNvPr id="819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6600" smtClean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81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chemeClr val="bg1"/>
                </a:solidFill>
                <a:cs typeface="KodchiangUPC" pitchFamily="18" charset="-34"/>
              </a:rPr>
              <a:t>	</a:t>
            </a:r>
            <a:r>
              <a:rPr lang="th-TH" altLang="en-US" sz="36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endParaRPr lang="th-TH" altLang="en-US" sz="4800" b="1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8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3. </a:t>
            </a:r>
            <a:r>
              <a:rPr lang="th-TH" altLang="en-US" sz="48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การชดใช้ค่าสินไหมทดแทน/การไล่เบี้ย</a:t>
            </a:r>
            <a:r>
              <a:rPr lang="th-TH" alt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(กรณีที่กระทำเมิดโดยจงใจ/ประมาทเลินเล่ออย่างร้ายแรง)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th-TH" altLang="en-US" sz="3600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(1) กรณีกระทำละเมิดหลายคน ไม่ใช้หลักลูกหนี้ร่วม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(2) ไม่ต้องชดใช้เต็มจำนวนก็ได้ จะมีเพียงใดให้คำนึงถึง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- ระดับความร้ายแรงในการกระทำ และ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- ความเป็นธรรม ในแต่ละกรณีเป็นเกณฑ์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(3) การหักส่วนความรับผิดออกด้วย กรณีเกิดจาก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- ความผิด/ความบกพร่อง ของหน่วยงานของรัฐ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- ระบบการดำเนินงานส่วนรวม                                                  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42875" y="303213"/>
            <a:ext cx="8929688" cy="6054725"/>
          </a:xfrm>
          <a:prstGeom prst="rect">
            <a:avLst/>
          </a:prstGeom>
          <a:solidFill>
            <a:srgbClr val="000000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          </a:t>
            </a:r>
          </a:p>
          <a:p>
            <a:pPr algn="ctr"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นายเสมอ กาฬภักดี </a:t>
            </a:r>
          </a:p>
          <a:p>
            <a:pPr algn="ctr"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นิติกรชำนาญการพิเศษ (ด้านวินัย)</a:t>
            </a:r>
          </a:p>
          <a:p>
            <a:pPr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กลุ่มเสริมสร้างวินัยและระบบคุณธรรม </a:t>
            </a:r>
          </a:p>
          <a:p>
            <a:pPr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สำนักงานปลัดกระทรวงสาธารณสุข </a:t>
            </a:r>
          </a:p>
          <a:p>
            <a:pPr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อ.เมืองฯ จ.นนทบุรี 11000  </a:t>
            </a:r>
          </a:p>
          <a:p>
            <a:pPr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     (อาคาร 6 </a:t>
            </a:r>
            <a:r>
              <a:rPr lang="th-TH" altLang="en-US" sz="4400" b="1" dirty="0" err="1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สป.สธ.</a:t>
            </a: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ชั้น 2)</a:t>
            </a:r>
          </a:p>
          <a:p>
            <a:pPr algn="ctr">
              <a:lnSpc>
                <a:spcPct val="65000"/>
              </a:lnSpc>
              <a:defRPr/>
            </a:pPr>
            <a:r>
              <a:rPr lang="en-US" altLang="en-US" sz="44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r>
              <a:rPr lang="en-US" altLang="en-US" sz="6000" b="1" dirty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http://discipline.ops.moph.go.th/  </a:t>
            </a:r>
            <a:r>
              <a:rPr lang="en-US" altLang="en-US" sz="60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</a:t>
            </a:r>
            <a:endParaRPr lang="th-TH" altLang="en-US" sz="6000" b="1" dirty="0">
              <a:solidFill>
                <a:schemeClr val="tx1">
                  <a:lumMod val="95000"/>
                </a:scheme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>
              <a:lnSpc>
                <a:spcPct val="65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โทร.  02-5901314, 5901417, 5902492 </a:t>
            </a:r>
          </a:p>
          <a:p>
            <a:pPr>
              <a:lnSpc>
                <a:spcPct val="80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มือถือ  086-5162295</a:t>
            </a:r>
            <a:endParaRPr lang="en-US" altLang="en-US" sz="4400" b="1" dirty="0">
              <a:solidFill>
                <a:schemeClr val="tx1">
                  <a:lumMod val="95000"/>
                </a:scheme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>
              <a:lnSpc>
                <a:spcPct val="80000"/>
              </a:lnSpc>
              <a:defRPr/>
            </a:pPr>
            <a:r>
              <a:rPr lang="th-TH" altLang="en-US" sz="44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</a:t>
            </a:r>
            <a:r>
              <a:rPr lang="en-US" altLang="en-US" sz="6000" b="1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hlinkClick r:id="rId2"/>
              </a:rPr>
              <a:t>samerkan1960@gmail.com</a:t>
            </a:r>
            <a:endParaRPr lang="th-TH" altLang="en-US" sz="6000" b="1" dirty="0">
              <a:solidFill>
                <a:schemeClr val="tx1">
                  <a:lumMod val="95000"/>
                </a:scheme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4800" b="1" dirty="0">
              <a:solidFill>
                <a:schemeClr val="tx1">
                  <a:lumMod val="95000"/>
                </a:schemeClr>
              </a:solidFill>
              <a:ea typeface="Arial Unicode MS" pitchFamily="34" charset="-128"/>
              <a:cs typeface="Kodchiang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4653E-AE6A-4EE6-9D37-FEF5DAFE87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102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8625"/>
            <a:ext cx="77724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66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ความหมายของวินัย  คือ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2214563"/>
            <a:ext cx="6715125" cy="2928937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rgbClr val="66FF33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กฎหมาย ระเบียบ หรือข้อบังคับ</a:t>
            </a:r>
          </a:p>
          <a:p>
            <a:pPr eaLnBrk="1" hangingPunct="1"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ที่กำหนดให้ข้าราชการประพฤติ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ปฏิบัติ หรือละเว้นการประพฤติปฏิบัติ          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ผู้ฝ่าฝืน จะได้รับโทษตามที่กำหนดไว้    </a:t>
            </a:r>
            <a:endParaRPr lang="th-TH" sz="4000" dirty="0" smtClean="0"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h-TH" sz="4400" b="1" dirty="0" smtClean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1695450"/>
            <a:ext cx="9144000" cy="46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FB-6211-4219-8E64-7B3489B3862E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5707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357188"/>
            <a:ext cx="8429625" cy="1428750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การกระทำผิดวินัย คือ มีผลกระทบ...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857375"/>
            <a:ext cx="8643937" cy="3286125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1800" b="1" dirty="0">
                <a:latin typeface="JasmineUPC" pitchFamily="18" charset="-34"/>
                <a:cs typeface="JasmineUPC" pitchFamily="18" charset="-34"/>
              </a:rPr>
              <a:t> </a:t>
            </a:r>
            <a:endParaRPr lang="en-US" sz="18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sz="50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1. ต่อประเทศชาติ/ความมั่นคง</a:t>
            </a:r>
            <a:r>
              <a:rPr lang="en-US" sz="5000" b="1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2. ต่องานราชการ  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3. </a:t>
            </a: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ต่อประชาชน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4. ต่อชื่อเสียง/ภาพลักษณ์ของทาง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ราชการหรือของเจ้าหน้าที่</a:t>
            </a:r>
            <a:endParaRPr lang="en-US" sz="50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0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                     </a:t>
            </a:r>
            <a:endParaRPr lang="th-TH" sz="5400" b="1" dirty="0">
              <a:solidFill>
                <a:srgbClr val="FFFFFF"/>
              </a:solidFill>
              <a:latin typeface="TH NiramitIT๙" pitchFamily="2" charset="-34"/>
              <a:cs typeface="TH NiramitIT๙" pitchFamily="2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th-TH" sz="4400" b="1" dirty="0">
              <a:solidFill>
                <a:schemeClr val="bg1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E589D-616D-4228-9324-9467592E8729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06515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fld id="{7F1BBF4B-F2F2-44AC-8C46-05E32DC1CA2C}" type="slidenum">
              <a:rPr lang="en-US" sz="1000">
                <a:solidFill>
                  <a:srgbClr val="FFFFFF"/>
                </a:solidFill>
                <a:latin typeface="Tahoma" panose="020B0604030504040204" pitchFamily="34" charset="0"/>
              </a:rPr>
              <a:pPr/>
              <a:t>13</a:t>
            </a:fld>
            <a:endParaRPr lang="th-TH" sz="1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31750"/>
            <a:ext cx="8893175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9" rIns="91350" bIns="4567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3600" b="1" smtClean="0">
                <a:solidFill>
                  <a:srgbClr val="FFFFFF"/>
                </a:solidFill>
                <a:latin typeface="KodchiangUPC" panose="02020603050405020304" pitchFamily="18" charset="-34"/>
                <a:ea typeface="Arial Unicode MS" panose="020B0604020202020204" pitchFamily="34" charset="-128"/>
                <a:cs typeface="LilyUPC" panose="020B0604020202020204" pitchFamily="34" charset="-34"/>
              </a:rPr>
              <a:t>           </a:t>
            </a:r>
            <a:r>
              <a:rPr lang="th-TH" sz="3600" b="1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พ.ร.บ.ระเบียบข้าราชการพลเรือน พ.ศ. 2551</a:t>
            </a:r>
            <a:r>
              <a:rPr lang="th-TH" sz="3600" b="1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</a:t>
            </a:r>
          </a:p>
          <a:p>
            <a:r>
              <a:rPr lang="th-TH" sz="36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</a:t>
            </a:r>
            <a:r>
              <a:rPr lang="th-TH" sz="36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(สำหรับข้าราชการพลเรือนสามัญ)</a:t>
            </a:r>
          </a:p>
          <a:p>
            <a:pPr algn="ctr"/>
            <a:r>
              <a:rPr lang="th-TH" sz="36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ระเบียบกระทรวงการคลังว่าด้วยลูกจ้างประจำของส่วนราชการ พ.ศ.2537           </a:t>
            </a:r>
          </a:p>
          <a:p>
            <a:pPr algn="ctr"/>
            <a:r>
              <a:rPr lang="th-TH" sz="36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36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(สำหรับลูกจ้างประจำ/พกส.)</a:t>
            </a:r>
            <a:endParaRPr lang="en-US" sz="3600" b="1" smtClean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36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ระเบียบสำนักนายกรัฐมนตรีว่าด้วยพนักงานราชการ พ.ศ.2547 และข้อกำหนดกรณีกระทำผิดวินัย </a:t>
            </a:r>
          </a:p>
          <a:p>
            <a:pPr algn="ctr"/>
            <a:r>
              <a:rPr lang="th-TH" sz="36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อย่างร้ายแรงและไม่ร้ายแรง อง สป.สธ. </a:t>
            </a:r>
          </a:p>
          <a:p>
            <a:pPr algn="ctr"/>
            <a:r>
              <a:rPr lang="th-TH" sz="36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ลงวันที่ 24 เม.ย.49</a:t>
            </a:r>
          </a:p>
          <a:p>
            <a:pPr>
              <a:lnSpc>
                <a:spcPct val="70000"/>
              </a:lnSpc>
            </a:pPr>
            <a:r>
              <a:rPr lang="th-TH" sz="36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     (สำหรับพนักงานราชการ)</a:t>
            </a:r>
          </a:p>
        </p:txBody>
      </p:sp>
    </p:spTree>
    <p:extLst>
      <p:ext uri="{BB962C8B-B14F-4D97-AF65-F5344CB8AC3E}">
        <p14:creationId xmlns:p14="http://schemas.microsoft.com/office/powerpoint/2010/main" val="76152451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19459" name="สี่เหลี่ยมผืนผ้า 4"/>
          <p:cNvSpPr>
            <a:spLocks noChangeArrowheads="1"/>
          </p:cNvSpPr>
          <p:nvPr/>
        </p:nvSpPr>
        <p:spPr bwMode="auto">
          <a:xfrm>
            <a:off x="571500" y="428625"/>
            <a:ext cx="7929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54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โทษทางวินัยข้าราชการมี 5 สถาน </a:t>
            </a:r>
            <a:endParaRPr lang="th-TH" sz="5400" smtClean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9460" name="สี่เหลี่ยมผืนผ้า 6"/>
          <p:cNvSpPr>
            <a:spLocks noChangeArrowheads="1"/>
          </p:cNvSpPr>
          <p:nvPr/>
        </p:nvSpPr>
        <p:spPr bwMode="auto">
          <a:xfrm>
            <a:off x="1500188" y="1214438"/>
            <a:ext cx="52149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4400" b="1" smtClean="0">
                <a:solidFill>
                  <a:srgbClr val="66CC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ผิดวินัยอย่างไม่ร้ายแรง</a:t>
            </a:r>
          </a:p>
          <a:p>
            <a:r>
              <a:rPr lang="th-TH" sz="44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1.ภาคทัณฑ์</a:t>
            </a:r>
          </a:p>
          <a:p>
            <a:r>
              <a:rPr lang="th-TH" sz="44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2.ตัดเงินเดือน</a:t>
            </a:r>
          </a:p>
          <a:p>
            <a:r>
              <a:rPr lang="th-TH" sz="44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3.</a:t>
            </a:r>
            <a:r>
              <a:rPr lang="th-TH" sz="4400" b="1" u="sng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ลดเงินเดือน</a:t>
            </a:r>
          </a:p>
        </p:txBody>
      </p:sp>
      <p:sp>
        <p:nvSpPr>
          <p:cNvPr id="19461" name="สี่เหลี่ยมผืนผ้า 7"/>
          <p:cNvSpPr>
            <a:spLocks noChangeArrowheads="1"/>
          </p:cNvSpPr>
          <p:nvPr/>
        </p:nvSpPr>
        <p:spPr bwMode="auto">
          <a:xfrm>
            <a:off x="1500188" y="3929063"/>
            <a:ext cx="5016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4400" b="1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ผิดวินัยอย่างร้ายแรง</a:t>
            </a:r>
          </a:p>
          <a:p>
            <a:r>
              <a:rPr lang="th-TH" sz="4400" b="1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1. ปลดออก</a:t>
            </a:r>
          </a:p>
          <a:p>
            <a:r>
              <a:rPr lang="th-TH" sz="4400" b="1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2. ไล่ออก</a:t>
            </a:r>
          </a:p>
        </p:txBody>
      </p:sp>
      <p:sp>
        <p:nvSpPr>
          <p:cNvPr id="593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FB-6211-4219-8E64-7B3489B3862E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0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0483" name="สี่เหลี่ยมผืนผ้า 4"/>
          <p:cNvSpPr>
            <a:spLocks noChangeArrowheads="1"/>
          </p:cNvSpPr>
          <p:nvPr/>
        </p:nvSpPr>
        <p:spPr bwMode="auto">
          <a:xfrm>
            <a:off x="1116013" y="47625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54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โทษทางวินัยลูกจ้างประจำ/พกส.</a:t>
            </a:r>
          </a:p>
          <a:p>
            <a:r>
              <a:rPr lang="th-TH" sz="54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        มี 5 สถาน </a:t>
            </a:r>
            <a:endParaRPr lang="th-TH" sz="5400" smtClean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0484" name="สี่เหลี่ยมผืนผ้า 7"/>
          <p:cNvSpPr>
            <a:spLocks noChangeArrowheads="1"/>
          </p:cNvSpPr>
          <p:nvPr/>
        </p:nvSpPr>
        <p:spPr bwMode="auto">
          <a:xfrm>
            <a:off x="1643063" y="1989138"/>
            <a:ext cx="62420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48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ผิดวินัยอย่าง</a:t>
            </a:r>
          </a:p>
          <a:p>
            <a:r>
              <a:rPr lang="th-TH" sz="48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ไม่ร้ายแรง</a:t>
            </a:r>
          </a:p>
          <a:p>
            <a:r>
              <a:rPr lang="th-TH" sz="48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1.ภาคทัณฑ์</a:t>
            </a:r>
          </a:p>
          <a:p>
            <a:r>
              <a:rPr lang="th-TH" sz="48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2.ตัดค่าจ้าง</a:t>
            </a:r>
          </a:p>
          <a:p>
            <a:r>
              <a:rPr lang="th-TH" sz="48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3.</a:t>
            </a:r>
            <a:r>
              <a:rPr lang="th-TH" sz="4800" b="1" u="sng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ลดขั้นค่าจ้าง</a:t>
            </a:r>
          </a:p>
        </p:txBody>
      </p:sp>
      <p:sp>
        <p:nvSpPr>
          <p:cNvPr id="20485" name="สี่เหลี่ยมผืนผ้า 8"/>
          <p:cNvSpPr>
            <a:spLocks noChangeArrowheads="1"/>
          </p:cNvSpPr>
          <p:nvPr/>
        </p:nvSpPr>
        <p:spPr bwMode="auto">
          <a:xfrm>
            <a:off x="4932363" y="2060575"/>
            <a:ext cx="39608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44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ผิดวินัยอย่างร้ายแรง</a:t>
            </a:r>
          </a:p>
          <a:p>
            <a:r>
              <a:rPr lang="th-TH" sz="4400" b="1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1. ปลดออก</a:t>
            </a:r>
          </a:p>
          <a:p>
            <a:r>
              <a:rPr lang="th-TH" sz="4400" b="1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2. ไล่ออก</a:t>
            </a:r>
          </a:p>
        </p:txBody>
      </p:sp>
      <p:sp>
        <p:nvSpPr>
          <p:cNvPr id="604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FB-6211-4219-8E64-7B3489B3862E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6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1507" name="สี่เหลี่ยมผืนผ้า 5"/>
          <p:cNvSpPr>
            <a:spLocks noChangeArrowheads="1"/>
          </p:cNvSpPr>
          <p:nvPr/>
        </p:nvSpPr>
        <p:spPr bwMode="auto">
          <a:xfrm>
            <a:off x="-214313" y="779463"/>
            <a:ext cx="9358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sz="48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โทษทางวินัยพนักงานราชการ</a:t>
            </a:r>
          </a:p>
          <a:p>
            <a:pPr algn="ctr"/>
            <a:r>
              <a:rPr lang="th-TH" sz="48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มี 4 สถาน </a:t>
            </a:r>
            <a:endParaRPr lang="th-TH" sz="4800" smtClean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1508" name="สี่เหลี่ยมผืนผ้า 7"/>
          <p:cNvSpPr>
            <a:spLocks noChangeArrowheads="1"/>
          </p:cNvSpPr>
          <p:nvPr/>
        </p:nvSpPr>
        <p:spPr bwMode="auto">
          <a:xfrm>
            <a:off x="1290638" y="2205038"/>
            <a:ext cx="508158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3200" b="1" smtClean="0">
                <a:solidFill>
                  <a:srgbClr val="00FF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ผิ</a:t>
            </a:r>
            <a:r>
              <a:rPr lang="th-TH" sz="44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ดวินัยอย่าง</a:t>
            </a:r>
          </a:p>
          <a:p>
            <a:r>
              <a:rPr lang="th-TH" sz="44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ไม่ร้ายแร ง</a:t>
            </a:r>
          </a:p>
          <a:p>
            <a:r>
              <a:rPr lang="th-TH" sz="44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1.ภาคทัณฑ์</a:t>
            </a:r>
          </a:p>
          <a:p>
            <a:r>
              <a:rPr lang="th-TH" sz="44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2.ตัดเงินค่าตอบแทน</a:t>
            </a:r>
          </a:p>
          <a:p>
            <a:r>
              <a:rPr lang="th-TH" sz="4400" b="1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3.</a:t>
            </a:r>
            <a:r>
              <a:rPr lang="th-TH" sz="4400" b="1" u="sng" smtClean="0">
                <a:solidFill>
                  <a:srgbClr val="FFC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ลดขั้นเงินค่าตอบแทน</a:t>
            </a:r>
          </a:p>
        </p:txBody>
      </p:sp>
      <p:sp>
        <p:nvSpPr>
          <p:cNvPr id="21509" name="สี่เหลี่ยมผืนผ้า 8"/>
          <p:cNvSpPr>
            <a:spLocks noChangeArrowheads="1"/>
          </p:cNvSpPr>
          <p:nvPr/>
        </p:nvSpPr>
        <p:spPr bwMode="auto">
          <a:xfrm>
            <a:off x="5219700" y="2128838"/>
            <a:ext cx="3600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4800" b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ผิดวินัยอย่างร้ายแรง</a:t>
            </a:r>
          </a:p>
          <a:p>
            <a:r>
              <a:rPr lang="th-TH" sz="4800" b="1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1. ไล่ออก</a:t>
            </a:r>
          </a:p>
        </p:txBody>
      </p:sp>
      <p:sp>
        <p:nvSpPr>
          <p:cNvPr id="614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FB-6211-4219-8E64-7B3489B3862E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r" eaLnBrk="0" hangingPunct="0"/>
            <a:fld id="{91C2145C-F2F6-4968-A712-88066509F870}" type="slidenum">
              <a:rPr lang="en-US" altLang="en-US" sz="2600" smtClean="0">
                <a:solidFill>
                  <a:srgbClr val="000000"/>
                </a:solidFill>
              </a:rPr>
              <a:pPr algn="r" eaLnBrk="0" hangingPunct="0"/>
              <a:t>17</a:t>
            </a:fld>
            <a:endParaRPr lang="th-TH" altLang="en-US" sz="2600" smtClean="0">
              <a:solidFill>
                <a:srgbClr val="000000"/>
              </a:solidFill>
            </a:endParaRPr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57188"/>
            <a:ext cx="9144000" cy="2857501"/>
          </a:xfrm>
          <a:solidFill>
            <a:srgbClr val="000000"/>
          </a:solidFill>
        </p:spPr>
        <p:txBody>
          <a:bodyPr/>
          <a:lstStyle/>
          <a:p>
            <a:pPr algn="ctr">
              <a:defRPr/>
            </a:pPr>
            <a:r>
              <a:rPr lang="th-TH" altLang="en-US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โทษทางวินัยของลูกจ้างชั่วคราว</a:t>
            </a:r>
            <a:br>
              <a:rPr lang="th-TH" altLang="en-US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altLang="en-US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เงินนอกงบประมาณประเภทเงินบำรุง</a:t>
            </a:r>
            <a:br>
              <a:rPr lang="th-TH" altLang="en-US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altLang="en-US" sz="4000" dirty="0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ไม่มีกฎหมาย/ระเบียบกำหนดได้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3125"/>
            <a:ext cx="9144000" cy="4714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th-TH" altLang="en-US" sz="4800" b="1" dirty="0" smtClean="0">
              <a:solidFill>
                <a:srgbClr val="FFFF00"/>
              </a:solidFill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altLang="en-US" sz="4800" b="1" dirty="0" smtClean="0">
                <a:solidFill>
                  <a:srgbClr val="FFFF00"/>
                </a:solidFill>
                <a:cs typeface="KodchiangUPC" pitchFamily="18" charset="-34"/>
              </a:rPr>
              <a:t>          </a:t>
            </a:r>
            <a:r>
              <a:rPr lang="th-TH" altLang="en-US" sz="4400" b="1" dirty="0" smtClean="0">
                <a:solidFill>
                  <a:srgbClr val="FFFF00"/>
                </a:solidFill>
                <a:cs typeface="KodchiangUPC" pitchFamily="18" charset="-34"/>
              </a:rPr>
              <a:t>ตักเตือนในทางบริหาร หรือสั่งเลิกจ้างในบางกรณี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altLang="en-US" sz="4800" b="1" dirty="0" smtClean="0">
                <a:solidFill>
                  <a:srgbClr val="FFFF00"/>
                </a:solidFill>
                <a:cs typeface="KodchiangUPC" pitchFamily="18" charset="-34"/>
              </a:rPr>
              <a:t>									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th-TH" altLang="en-US" sz="4800" b="1" dirty="0" smtClean="0">
                <a:solidFill>
                  <a:srgbClr val="FFFF00"/>
                </a:solidFill>
                <a:cs typeface="KodchiangUPC" pitchFamily="18" charset="-34"/>
              </a:rPr>
              <a:t>   </a:t>
            </a:r>
            <a:r>
              <a:rPr lang="th-TH" altLang="en-US" sz="4000" b="1" dirty="0" smtClean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นำไปเป็นแนวทางในการพิจารณาสั่งเลิกจ้าง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th-TH" altLang="en-US" sz="4000" b="1" dirty="0" smtClean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 โดยความเห็นชอบจาก </a:t>
            </a:r>
            <a:r>
              <a:rPr lang="th-TH" altLang="en-US" sz="4000" b="1" dirty="0" err="1" smtClean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คกก.</a:t>
            </a:r>
            <a:r>
              <a:rPr lang="th-TH" altLang="en-US" sz="4000" b="1" dirty="0" smtClean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บริหารหน่วยบริกา</a:t>
            </a:r>
            <a:r>
              <a:rPr lang="th-TH" altLang="en-US" sz="4400" b="1" dirty="0" smtClean="0">
                <a:solidFill>
                  <a:srgbClr val="00FF00"/>
                </a:solidFill>
                <a:cs typeface="KodchiangUPC" pitchFamily="18" charset="-34"/>
              </a:rPr>
              <a:t>ร       </a:t>
            </a:r>
            <a:r>
              <a:rPr lang="th-TH" altLang="en-US" sz="4800" b="1" dirty="0" smtClean="0">
                <a:solidFill>
                  <a:srgbClr val="00FF00"/>
                </a:solidFill>
                <a:cs typeface="KodchiangUPC" pitchFamily="18" charset="-34"/>
              </a:rPr>
              <a:t>                            			 		</a:t>
            </a:r>
            <a:endParaRPr lang="th-TH" altLang="en-US" sz="6600" dirty="0" smtClean="0">
              <a:solidFill>
                <a:srgbClr val="00FF00"/>
              </a:solidFill>
              <a:cs typeface="KodchiangUPC" pitchFamily="18" charset="-34"/>
            </a:endParaRPr>
          </a:p>
        </p:txBody>
      </p:sp>
      <p:sp>
        <p:nvSpPr>
          <p:cNvPr id="877572" name="AutoShape 4"/>
          <p:cNvSpPr>
            <a:spLocks noChangeArrowheads="1"/>
          </p:cNvSpPr>
          <p:nvPr/>
        </p:nvSpPr>
        <p:spPr bwMode="auto">
          <a:xfrm>
            <a:off x="2000250" y="2214563"/>
            <a:ext cx="5305425" cy="6096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>
            <a:solidFill>
              <a:srgbClr val="D60093"/>
            </a:solidFill>
            <a:round/>
            <a:headEnd/>
            <a:tailEnd/>
          </a:ln>
        </p:spPr>
        <p:txBody>
          <a:bodyPr wrap="none" lIns="91431" tIns="45715" rIns="91431" bIns="45715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lnSpc>
                <a:spcPct val="80000"/>
              </a:lnSpc>
            </a:pPr>
            <a:r>
              <a:rPr lang="th-TH" altLang="en-US" sz="4400" b="1" smtClean="0">
                <a:solidFill>
                  <a:srgbClr val="FFFFFF"/>
                </a:solidFill>
              </a:rPr>
              <a:t> </a:t>
            </a:r>
            <a:r>
              <a:rPr lang="th-TH" altLang="en-US" sz="44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กรณีทำผิดอย่างไม่ร้ายแรง</a:t>
            </a:r>
          </a:p>
        </p:txBody>
      </p:sp>
      <p:sp>
        <p:nvSpPr>
          <p:cNvPr id="877573" name="AutoShape 5"/>
          <p:cNvSpPr>
            <a:spLocks noChangeArrowheads="1"/>
          </p:cNvSpPr>
          <p:nvPr/>
        </p:nvSpPr>
        <p:spPr bwMode="auto">
          <a:xfrm>
            <a:off x="2214563" y="3643313"/>
            <a:ext cx="4968875" cy="6096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>
            <a:solidFill>
              <a:srgbClr val="D60093"/>
            </a:solidFill>
            <a:round/>
            <a:headEnd/>
            <a:tailEnd/>
          </a:ln>
        </p:spPr>
        <p:txBody>
          <a:bodyPr wrap="none" lIns="91431" tIns="45715" rIns="91431" bIns="45715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lnSpc>
                <a:spcPct val="80000"/>
              </a:lnSpc>
            </a:pPr>
            <a:r>
              <a:rPr lang="th-TH" altLang="en-US" sz="4400" b="1" smtClean="0">
                <a:solidFill>
                  <a:srgbClr val="FFFFFF"/>
                </a:solidFill>
              </a:rPr>
              <a:t>  </a:t>
            </a:r>
            <a:r>
              <a:rPr lang="th-TH" altLang="en-US" sz="44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กรณีทำผิดอย่างร้ายแรง</a:t>
            </a:r>
            <a:endParaRPr lang="th-TH" altLang="en-US" sz="4400" b="1" smtClean="0">
              <a:solidFill>
                <a:srgbClr val="0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F56-AECA-49AE-8D71-21B9AED3AFE2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47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0" grpId="0" animBg="1" autoUpdateAnimBg="0"/>
      <p:bldP spid="877571" grpId="0" build="p"/>
      <p:bldP spid="877572" grpId="0" animBg="1" autoUpdateAnimBg="0"/>
      <p:bldP spid="87757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338263"/>
          </a:xfrm>
        </p:spPr>
        <p:txBody>
          <a:bodyPr/>
          <a:lstStyle/>
          <a:p>
            <a:pPr>
              <a:defRPr/>
            </a:pPr>
            <a:r>
              <a:rPr lang="th-TH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latin typeface="JasmineUPC" pitchFamily="18" charset="-34"/>
                <a:cs typeface="JasmineUPC" pitchFamily="18" charset="-34"/>
              </a:rPr>
              <a:t>ผลกระทบจากการถูกลงโทษทางวินัย</a:t>
            </a:r>
            <a:r>
              <a:rPr lang="th-TH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th-TH" dirty="0"/>
          </a:p>
        </p:txBody>
      </p:sp>
      <p:sp>
        <p:nvSpPr>
          <p:cNvPr id="233475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62" y="1357298"/>
            <a:ext cx="7786742" cy="4452937"/>
          </a:xfrm>
        </p:spPr>
        <p:txBody>
          <a:bodyPr/>
          <a:lstStyle/>
          <a:p>
            <a:pPr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1. จิตใจ/ครอบครัว/ชื่อเสียง                                                                     2. เงินเดือน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3. บำเหน็จ/บำนาญ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4. คดีอาญา/คดีแพ่ง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5. คุณสมบัติการกลับเข้ารับราชการ</a:t>
            </a: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AC631-EE21-49AB-9C40-996309350078}" type="slidenum">
              <a:rPr lang="en-US" smtClean="0"/>
              <a:pPr>
                <a:defRPr/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83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smtClean="0">
                <a:latin typeface="Times New Roman" pitchFamily="18" charset="0"/>
                <a:cs typeface="KodchiangUPC" pitchFamily="18" charset="-34"/>
              </a:rPr>
              <a:t> 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  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                 </a:t>
            </a:r>
            <a:r>
              <a:rPr lang="th-TH" sz="4000" b="1" u="sng" dirty="0" smtClean="0">
                <a:latin typeface="JasmineUPC" pitchFamily="18" charset="-34"/>
                <a:cs typeface="JasmineUPC" pitchFamily="18" charset="-34"/>
              </a:rPr>
              <a:t>การสืบสวน(ทางวินัย)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คือ การสืบหาข้อเท็จจริงและพยานหลักฐานในเบื้องต้น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ผบ.ดำเนินการสืบสวนเอง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มอบหมายให้ผู้ใต้บังคับบัญชาสืบสวน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แต่งตั้งคณะกรรมการสืบสวน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                </a:t>
            </a:r>
            <a:r>
              <a:rPr lang="th-TH" sz="4000" b="1" u="sng" dirty="0" smtClean="0">
                <a:latin typeface="JasmineUPC" pitchFamily="18" charset="-34"/>
                <a:cs typeface="JasmineUPC" pitchFamily="18" charset="-34"/>
              </a:rPr>
              <a:t>การสอบสวน(ทางวินัย)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คือ การรวบรวมพยานหลักฐาน/การดำเนินการ เพื่อ...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จะทราบข้อเท็จจริง/พฤติการณ์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      - พิสูจน์ความผิดว่า กระทำผิด หรือไม่ 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9E65C-B275-47BF-8D84-9071A1487975}" type="slidenum">
              <a:rPr lang="en-US" smtClean="0"/>
              <a:pPr>
                <a:defRPr/>
              </a:pPr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65027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  <a:solidFill>
            <a:srgbClr val="000080"/>
          </a:solidFill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th-TH" altLang="en-US" sz="5400" dirty="0">
                <a:solidFill>
                  <a:schemeClr val="bg1"/>
                </a:solidFill>
                <a:cs typeface="KodchiangUPC" pitchFamily="18" charset="-34"/>
              </a:rPr>
              <a:t>     </a:t>
            </a:r>
            <a:r>
              <a:rPr lang="th-TH" altLang="en-US" sz="540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กฎหมาย หมายถึง .......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9144000" cy="6151563"/>
          </a:xfrm>
        </p:spPr>
        <p:txBody>
          <a:bodyPr/>
          <a:lstStyle/>
          <a:p>
            <a:pPr>
              <a:lnSpc>
                <a:spcPct val="65000"/>
              </a:lnSpc>
              <a:buFontTx/>
              <a:buNone/>
              <a:defRPr/>
            </a:pPr>
            <a:endParaRPr lang="th-TH" altLang="en-US" sz="4000" b="1" dirty="0">
              <a:cs typeface="Kodchiang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altLang="en-US" sz="4000" b="1" dirty="0">
                <a:cs typeface="KodchiangUPC" pitchFamily="18" charset="-34"/>
              </a:rPr>
              <a:t>                </a:t>
            </a: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พจนานุกรมราชบัณฑิตยสถาน พ.ศ.2542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en-US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: </a:t>
            </a: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กฎที่สถาบันหรือผู้มี</a:t>
            </a:r>
            <a:r>
              <a:rPr lang="th-TH" altLang="en-US" sz="36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อํานาจ</a:t>
            </a: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สูงสุดในรัฐตราขึ้นหรือ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  ที่เกิดขึ้นจากจารีตประเพณีอันเป็นที่ยอมรับนับถือ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  เพื่อใช้ในการบริหารประเทศ เพื่อใช้บังคับบุคคลให้ 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  ปฏิบัติตาม หรือเพื่อ</a:t>
            </a:r>
            <a:r>
              <a:rPr lang="th-TH" altLang="en-US" sz="36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กําหนด</a:t>
            </a: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ระเบียบแห่งความสัมพันธ์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  ระหว่างบุคคลหรือระหว่างบุคคลกับรัฐ (โบราณ)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   พจนานุกรมมติชน พ.ศ.2547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en-US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: </a:t>
            </a: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ระเบียบหรือข้อบังคับที่รัฐกำหนดขึ้น เพื่อเป็น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alt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   เครื่องมือจัดการบริการประเทศหรือรัฐ     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80AAA-2EB5-45AD-826D-580100DAF90D}" type="slidenum">
              <a:rPr lang="en-US" altLang="en-US" smtClean="0"/>
              <a:pPr>
                <a:defRPr/>
              </a:pPr>
              <a:t>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0773102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909763" y="98425"/>
            <a:ext cx="5399087" cy="522288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มีการกล่าวหา/สงสัย ว่าข้าราชการกระทำผิดวินัย</a:t>
            </a:r>
          </a:p>
        </p:txBody>
      </p:sp>
      <p:sp>
        <p:nvSpPr>
          <p:cNvPr id="241667" name="Oval 3"/>
          <p:cNvSpPr>
            <a:spLocks noChangeArrowheads="1"/>
          </p:cNvSpPr>
          <p:nvPr/>
        </p:nvSpPr>
        <p:spPr bwMode="auto">
          <a:xfrm>
            <a:off x="2916238" y="4292600"/>
            <a:ext cx="1727200" cy="576263"/>
          </a:xfrm>
          <a:prstGeom prst="ellipse">
            <a:avLst/>
          </a:prstGeom>
          <a:solidFill>
            <a:srgbClr val="0066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มูลไม่ร้ายแรง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268538" y="908050"/>
            <a:ext cx="1295400" cy="504825"/>
          </a:xfrm>
          <a:prstGeom prst="rect">
            <a:avLst/>
          </a:prstGeom>
          <a:solidFill>
            <a:srgbClr val="080808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36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ผบ.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5651500" y="1701800"/>
            <a:ext cx="3168650" cy="647700"/>
          </a:xfrm>
          <a:prstGeom prst="rect">
            <a:avLst/>
          </a:prstGeom>
          <a:solidFill>
            <a:srgbClr val="660033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    พิจารณาในเบื้องต้น ม.91ว.1    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1763713" y="1700213"/>
            <a:ext cx="3457575" cy="649287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ดำเนินการ/สั่ง สืบสวน ม.91ว.1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3995738" y="836613"/>
            <a:ext cx="2808287" cy="504825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ผบ.ผู้สั่งบรรจุ ม.57 </a:t>
            </a:r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179388" y="3429000"/>
            <a:ext cx="792162" cy="7207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ยุติ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เรื่อง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1187450" y="3357563"/>
            <a:ext cx="2592388" cy="792162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กรณีไม่มีมูลที่ควรกล่าวหา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ว่ากระทำผิดวินัย ม.91ว.1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4572000" y="3357563"/>
            <a:ext cx="4105275" cy="792162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กรณีมีมูลที่ควรกล่าวหาว่ากระทำผิดวินัย 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+ มีพยานหลักฐานเบื้องต้น ม.91ว.2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2339975" y="2492375"/>
            <a:ext cx="4608513" cy="647700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36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ผบ.ผู้สั่งบรรจุ ม.57 พิจารณาเห็นว่า </a:t>
            </a:r>
          </a:p>
        </p:txBody>
      </p:sp>
      <p:sp>
        <p:nvSpPr>
          <p:cNvPr id="241676" name="Oval 12"/>
          <p:cNvSpPr>
            <a:spLocks noChangeArrowheads="1"/>
          </p:cNvSpPr>
          <p:nvPr/>
        </p:nvSpPr>
        <p:spPr bwMode="auto">
          <a:xfrm>
            <a:off x="6659563" y="4292600"/>
            <a:ext cx="2016125" cy="576263"/>
          </a:xfrm>
          <a:prstGeom prst="ellipse">
            <a:avLst/>
          </a:prstGeom>
          <a:solidFill>
            <a:srgbClr val="0066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มูลร้ายแรง</a:t>
            </a: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6661150" y="5157788"/>
            <a:ext cx="2303463" cy="792162"/>
          </a:xfrm>
          <a:prstGeom prst="rect">
            <a:avLst/>
          </a:prstGeom>
          <a:solidFill>
            <a:srgbClr val="FF66CC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ตั้งสอบร้ายแรง ม.93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(สอบสวนตาม กฎวินัย</a:t>
            </a:r>
            <a:r>
              <a:rPr lang="en-US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56</a:t>
            </a: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3706813" y="5084763"/>
            <a:ext cx="2665412" cy="719137"/>
          </a:xfrm>
          <a:prstGeom prst="rect">
            <a:avLst/>
          </a:prstGeom>
          <a:solidFill>
            <a:srgbClr val="660033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ตั้งสอบไม่ร้ายแรง ม.92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(สอบสวนตาม กฎวินัย</a:t>
            </a:r>
            <a:r>
              <a:rPr lang="en-US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56</a:t>
            </a: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250825" y="5084763"/>
            <a:ext cx="3168650" cy="1512887"/>
          </a:xfrm>
          <a:prstGeom prst="rect">
            <a:avLst/>
          </a:prstGeom>
          <a:solidFill>
            <a:srgbClr val="080808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ผบ.ม.57 </a:t>
            </a:r>
            <a:r>
              <a:rPr lang="th-TH" b="1" u="sng" smtClean="0">
                <a:solidFill>
                  <a:srgbClr val="FFFFFF"/>
                </a:solidFill>
                <a:latin typeface="Times New Roman" panose="02020603050405020304" pitchFamily="18" charset="0"/>
              </a:rPr>
              <a:t>ดำเนินการ/สั่งให้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แจ้งข้อกล่าวหา/สรุปพยานฯ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ให้ทราบ-รับฟังคำชี้แจง ม.92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(แจ้งเอง/มอบ จนท./มอบ คกก.สืบฯ)</a:t>
            </a:r>
          </a:p>
        </p:txBody>
      </p:sp>
      <p:sp>
        <p:nvSpPr>
          <p:cNvPr id="241680" name="Oval 16"/>
          <p:cNvSpPr>
            <a:spLocks noChangeArrowheads="1"/>
          </p:cNvSpPr>
          <p:nvPr/>
        </p:nvSpPr>
        <p:spPr bwMode="auto">
          <a:xfrm>
            <a:off x="3995738" y="6092825"/>
            <a:ext cx="2808287" cy="48736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พิจารณา/ลงโทษ</a:t>
            </a:r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3635375" y="1125538"/>
            <a:ext cx="360363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 flipH="1">
            <a:off x="4572000" y="4149725"/>
            <a:ext cx="1079500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3" name="Line 19"/>
          <p:cNvSpPr>
            <a:spLocks noChangeShapeType="1"/>
          </p:cNvSpPr>
          <p:nvPr/>
        </p:nvSpPr>
        <p:spPr bwMode="auto">
          <a:xfrm>
            <a:off x="5580063" y="4149725"/>
            <a:ext cx="1079500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4" name="Line 20"/>
          <p:cNvSpPr>
            <a:spLocks noChangeShapeType="1"/>
          </p:cNvSpPr>
          <p:nvPr/>
        </p:nvSpPr>
        <p:spPr bwMode="auto">
          <a:xfrm>
            <a:off x="3419475" y="6021388"/>
            <a:ext cx="649288" cy="28892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5" name="Line 21"/>
          <p:cNvSpPr>
            <a:spLocks noChangeShapeType="1"/>
          </p:cNvSpPr>
          <p:nvPr/>
        </p:nvSpPr>
        <p:spPr bwMode="auto">
          <a:xfrm flipH="1">
            <a:off x="6732588" y="5876925"/>
            <a:ext cx="936625" cy="360363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6" name="Line 22"/>
          <p:cNvSpPr>
            <a:spLocks noChangeShapeType="1"/>
          </p:cNvSpPr>
          <p:nvPr/>
        </p:nvSpPr>
        <p:spPr bwMode="auto">
          <a:xfrm>
            <a:off x="5219700" y="5805488"/>
            <a:ext cx="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>
            <a:off x="5364163" y="620713"/>
            <a:ext cx="0" cy="2159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8" name="Line 24"/>
          <p:cNvSpPr>
            <a:spLocks noChangeShapeType="1"/>
          </p:cNvSpPr>
          <p:nvPr/>
        </p:nvSpPr>
        <p:spPr bwMode="auto">
          <a:xfrm>
            <a:off x="2916238" y="620713"/>
            <a:ext cx="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7667625" y="4868863"/>
            <a:ext cx="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0" name="Rectangle 26"/>
          <p:cNvSpPr>
            <a:spLocks noChangeArrowheads="1"/>
          </p:cNvSpPr>
          <p:nvPr/>
        </p:nvSpPr>
        <p:spPr bwMode="auto">
          <a:xfrm>
            <a:off x="179388" y="1414463"/>
            <a:ext cx="1366837" cy="179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-สืบเอง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-มอบหมาย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 ให้จนท.สืบ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-ตั้ง คกก.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 สืบสวน</a:t>
            </a:r>
          </a:p>
        </p:txBody>
      </p:sp>
      <p:sp>
        <p:nvSpPr>
          <p:cNvPr id="241691" name="Line 27"/>
          <p:cNvSpPr>
            <a:spLocks noChangeShapeType="1"/>
          </p:cNvSpPr>
          <p:nvPr/>
        </p:nvSpPr>
        <p:spPr bwMode="auto">
          <a:xfrm flipH="1">
            <a:off x="1547813" y="1989138"/>
            <a:ext cx="2159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2" name="Line 28"/>
          <p:cNvSpPr>
            <a:spLocks noChangeShapeType="1"/>
          </p:cNvSpPr>
          <p:nvPr/>
        </p:nvSpPr>
        <p:spPr bwMode="auto">
          <a:xfrm>
            <a:off x="1476375" y="2420938"/>
            <a:ext cx="86360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3" name="Line 29"/>
          <p:cNvSpPr>
            <a:spLocks noChangeShapeType="1"/>
          </p:cNvSpPr>
          <p:nvPr/>
        </p:nvSpPr>
        <p:spPr bwMode="auto">
          <a:xfrm flipH="1">
            <a:off x="4500563" y="1341438"/>
            <a:ext cx="935037" cy="3587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4" name="Line 30"/>
          <p:cNvSpPr>
            <a:spLocks noChangeShapeType="1"/>
          </p:cNvSpPr>
          <p:nvPr/>
        </p:nvSpPr>
        <p:spPr bwMode="auto">
          <a:xfrm>
            <a:off x="5435600" y="1341438"/>
            <a:ext cx="504825" cy="3587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5" name="Line 31"/>
          <p:cNvSpPr>
            <a:spLocks noChangeShapeType="1"/>
          </p:cNvSpPr>
          <p:nvPr/>
        </p:nvSpPr>
        <p:spPr bwMode="auto">
          <a:xfrm flipH="1">
            <a:off x="6948488" y="2420938"/>
            <a:ext cx="719137" cy="576262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6" name="Line 32"/>
          <p:cNvSpPr>
            <a:spLocks noChangeShapeType="1"/>
          </p:cNvSpPr>
          <p:nvPr/>
        </p:nvSpPr>
        <p:spPr bwMode="auto">
          <a:xfrm flipH="1">
            <a:off x="971550" y="3789363"/>
            <a:ext cx="2159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7" name="Line 33"/>
          <p:cNvSpPr>
            <a:spLocks noChangeShapeType="1"/>
          </p:cNvSpPr>
          <p:nvPr/>
        </p:nvSpPr>
        <p:spPr bwMode="auto">
          <a:xfrm flipH="1">
            <a:off x="3708400" y="3141663"/>
            <a:ext cx="431800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8" name="Line 34"/>
          <p:cNvSpPr>
            <a:spLocks noChangeShapeType="1"/>
          </p:cNvSpPr>
          <p:nvPr/>
        </p:nvSpPr>
        <p:spPr bwMode="auto">
          <a:xfrm>
            <a:off x="4067175" y="3068638"/>
            <a:ext cx="503238" cy="431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99" name="Line 35"/>
          <p:cNvSpPr>
            <a:spLocks noChangeShapeType="1"/>
          </p:cNvSpPr>
          <p:nvPr/>
        </p:nvSpPr>
        <p:spPr bwMode="auto">
          <a:xfrm flipH="1">
            <a:off x="2124075" y="4797425"/>
            <a:ext cx="935038" cy="287338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700" name="Line 36"/>
          <p:cNvSpPr>
            <a:spLocks noChangeShapeType="1"/>
          </p:cNvSpPr>
          <p:nvPr/>
        </p:nvSpPr>
        <p:spPr bwMode="auto">
          <a:xfrm>
            <a:off x="4427538" y="4797425"/>
            <a:ext cx="576262" cy="2159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701" name="Oval 37"/>
          <p:cNvSpPr>
            <a:spLocks noChangeArrowheads="1"/>
          </p:cNvSpPr>
          <p:nvPr/>
        </p:nvSpPr>
        <p:spPr bwMode="auto">
          <a:xfrm>
            <a:off x="215900" y="476250"/>
            <a:ext cx="1331913" cy="720725"/>
          </a:xfrm>
          <a:prstGeom prst="ellipse">
            <a:avLst/>
          </a:prstGeom>
          <a:solidFill>
            <a:srgbClr val="66FF66"/>
          </a:solidFill>
          <a:ln w="9525" algn="ctr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ตรวจสอบ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ข้อเท็จจริง</a:t>
            </a:r>
          </a:p>
        </p:txBody>
      </p:sp>
      <p:sp>
        <p:nvSpPr>
          <p:cNvPr id="241702" name="Line 38"/>
          <p:cNvSpPr>
            <a:spLocks noChangeShapeType="1"/>
          </p:cNvSpPr>
          <p:nvPr/>
        </p:nvSpPr>
        <p:spPr bwMode="auto">
          <a:xfrm flipH="1" flipV="1">
            <a:off x="1403350" y="1052513"/>
            <a:ext cx="865188" cy="21907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703" name="Line 39"/>
          <p:cNvSpPr>
            <a:spLocks noChangeShapeType="1"/>
          </p:cNvSpPr>
          <p:nvPr/>
        </p:nvSpPr>
        <p:spPr bwMode="auto">
          <a:xfrm>
            <a:off x="1619250" y="836613"/>
            <a:ext cx="647700" cy="287337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th-TH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E589D-616D-4228-9324-9467592E8729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864949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717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sz="4800" dirty="0" smtClean="0">
                <a:solidFill>
                  <a:schemeClr val="tx1"/>
                </a:solidFill>
                <a:effectLst/>
                <a:latin typeface="AR JULIAN" pitchFamily="2" charset="0"/>
                <a:cs typeface="LilyUPC" pitchFamily="34" charset="-34"/>
              </a:rPr>
              <a:t>วินัย และการรักษาวินัย </a:t>
            </a:r>
            <a:br>
              <a:rPr lang="th-TH" sz="4800" dirty="0" smtClean="0">
                <a:solidFill>
                  <a:schemeClr val="tx1"/>
                </a:solidFill>
                <a:effectLst/>
                <a:latin typeface="AR JULIAN" pitchFamily="2" charset="0"/>
                <a:cs typeface="LilyUPC" pitchFamily="34" charset="-34"/>
              </a:rPr>
            </a:br>
            <a:r>
              <a:rPr lang="th-TH" sz="4800" dirty="0" smtClean="0">
                <a:solidFill>
                  <a:schemeClr val="tx1"/>
                </a:solidFill>
                <a:effectLst/>
                <a:latin typeface="AR JULIAN" pitchFamily="2" charset="0"/>
                <a:cs typeface="LilyUPC" pitchFamily="34" charset="-34"/>
              </a:rPr>
              <a:t>ตาม พ.ร.บ.ระเบียบข้าราชการ</a:t>
            </a:r>
            <a:r>
              <a:rPr lang="th-TH" sz="4800" dirty="0" err="1" smtClean="0">
                <a:solidFill>
                  <a:schemeClr val="tx1"/>
                </a:solidFill>
                <a:effectLst/>
                <a:latin typeface="AR JULIAN" pitchFamily="2" charset="0"/>
                <a:cs typeface="LilyUPC" pitchFamily="34" charset="-34"/>
              </a:rPr>
              <a:t>พลเรือน</a:t>
            </a:r>
            <a:r>
              <a:rPr lang="th-TH" sz="4800" dirty="0" smtClean="0">
                <a:solidFill>
                  <a:schemeClr val="tx1"/>
                </a:solidFill>
                <a:effectLst/>
                <a:latin typeface="AR JULIAN" pitchFamily="2" charset="0"/>
                <a:cs typeface="LilyUPC" pitchFamily="34" charset="-34"/>
              </a:rPr>
              <a:t> พ.ศ.๒๕๕๑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57375"/>
            <a:ext cx="7358063" cy="46402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indent="91440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๘๐  ข้าราชการ</a:t>
            </a:r>
            <a:r>
              <a:rPr lang="th-TH" sz="3600" b="1" dirty="0" err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36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สามัญ          ต้องรักษาวินัยโดยกระทำการหรือไม่กระทำการตามที่บัญญัติไว้ในหมวดนี้โดยเคร่งครัดอยู่เสมอ</a:t>
            </a:r>
            <a:endParaRPr lang="en-US" sz="36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 smtClean="0">
                <a:effectLst/>
                <a:latin typeface="JasmineUPC" pitchFamily="18" charset="-34"/>
                <a:cs typeface="JasmineUPC" pitchFamily="18" charset="-34"/>
              </a:rPr>
              <a:t>ข้าราชการ</a:t>
            </a:r>
            <a:r>
              <a:rPr lang="th-TH" sz="3600" b="1" dirty="0" err="1" smtClean="0">
                <a:effectLst/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3600" b="1" dirty="0" smtClean="0">
                <a:effectLst/>
                <a:latin typeface="JasmineUPC" pitchFamily="18" charset="-34"/>
                <a:cs typeface="JasmineUPC" pitchFamily="18" charset="-34"/>
              </a:rPr>
              <a:t>สามัญผู้ปฏิบัติราชการ           ในต่างประเทศนอกจากต้องรักษาวินัยตามที่บัญญัติไว้ในหมวดนี้แล้ว ต้องรักษาวินัยโดย กระทำการหรือไม่กระทำการตามที่กำหนด              ในกฎ ก.พ. ด้วย</a:t>
            </a:r>
            <a:endParaRPr lang="en-US" sz="3600" b="1" dirty="0" smtClean="0"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D2ABF-A76B-467F-82D2-A9A62E744ED2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85750" y="2428875"/>
            <a:ext cx="4430713" cy="4037013"/>
          </a:xfrm>
          <a:prstGeom prst="rect">
            <a:avLst/>
          </a:prstGeom>
          <a:solidFill>
            <a:srgbClr val="FFC000"/>
          </a:solidFill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1. </a:t>
            </a: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การกระทำตาม ม. 81</a:t>
            </a:r>
            <a:endParaRPr lang="th-TH" sz="4000" b="1">
              <a:solidFill>
                <a:srgbClr val="000066"/>
              </a:solidFill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2. </a:t>
            </a: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การกระทำอันเป็นข้อ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ปฏิบัติตาม ม. 82(1)-(11)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3.</a:t>
            </a: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การกระทำอันเป็นข้อห้าม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 ตาม ม. 83(1)-(10)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285750" y="1714500"/>
            <a:ext cx="4429125" cy="71913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lIns="91350" tIns="45679" rIns="91350" bIns="45679" anchor="ctr"/>
          <a:lstStyle/>
          <a:p>
            <a:pPr marL="342560" indent="-34256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วินัยอย่างไม่ร้ายแรง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932363" y="2428875"/>
            <a:ext cx="3854450" cy="4071938"/>
          </a:xfrm>
          <a:prstGeom prst="rect">
            <a:avLst/>
          </a:prstGeom>
          <a:solidFill>
            <a:srgbClr val="92D050"/>
          </a:solidFill>
          <a:ln w="38100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LilyUPC" pitchFamily="34" charset="-34"/>
                <a:sym typeface="Webdings" pitchFamily="18" charset="2"/>
              </a:rPr>
              <a:t> </a:t>
            </a: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1. </a:t>
            </a: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การกระทำความผิด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  ในลักษณะร้ายแรง 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  ตาม ม. 85 (1)-(8)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FF33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2</a:t>
            </a: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.</a:t>
            </a:r>
            <a:r>
              <a:rPr lang="th-TH" sz="320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การกระทำตาม ม. 82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และตาม ม. 83 อัน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เป็นเหตุ ให้เสียหายแก่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32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   ราชการอย่างร้ายแรง</a:t>
            </a:r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4929188" y="1714500"/>
            <a:ext cx="3857625" cy="719138"/>
          </a:xfrm>
          <a:prstGeom prst="rect">
            <a:avLst/>
          </a:prstGeom>
          <a:solidFill>
            <a:srgbClr val="FF0000"/>
          </a:solidFill>
          <a:ln w="28575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วินัยอย่างร้ายแรง</a:t>
            </a:r>
          </a:p>
        </p:txBody>
      </p:sp>
      <p:sp>
        <p:nvSpPr>
          <p:cNvPr id="139270" name="Rectangle 4"/>
          <p:cNvSpPr>
            <a:spLocks noChangeArrowheads="1"/>
          </p:cNvSpPr>
          <p:nvPr/>
        </p:nvSpPr>
        <p:spPr bwMode="auto">
          <a:xfrm>
            <a:off x="2143125" y="500063"/>
            <a:ext cx="4857750" cy="785812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ข้อกำหนดทางด้านวินัย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D2ABF-A76B-467F-82D2-A9A62E744ED2}" type="slidenum">
              <a:rPr lang="en-US" smtClean="0"/>
              <a:pPr>
                <a:defRPr/>
              </a:pPr>
              <a:t>22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85875" y="2500313"/>
            <a:ext cx="67865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th-TH" sz="6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ข้าราชการ</a:t>
            </a:r>
            <a:r>
              <a:rPr lang="th-TH" sz="60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สามัญ  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th-TH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  ต้องกระทำการอันเป็น             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th-TH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  ข้อปฏิบัติ  ดังต่อไปนี้</a:t>
            </a: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2643188" y="285750"/>
            <a:ext cx="3643312" cy="1285875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143125" y="285750"/>
            <a:ext cx="4500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h-TH" sz="6000" kern="0" dirty="0"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ngsana New"/>
              </a:rPr>
              <a:t>        </a:t>
            </a:r>
            <a:r>
              <a:rPr lang="th-TH" sz="7200" b="1" kern="0" dirty="0">
                <a:solidFill>
                  <a:srgbClr val="FFFF00"/>
                </a:solidFill>
                <a:latin typeface="Tahoma"/>
                <a:ea typeface="+mj-ea"/>
                <a:cs typeface="Angsana New"/>
              </a:rPr>
              <a:t>มาตรา ๘๒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D2ABF-A76B-467F-82D2-A9A62E744ED2}" type="slidenum">
              <a:rPr lang="en-US" smtClean="0"/>
              <a:pPr>
                <a:defRPr/>
              </a:pPr>
              <a:t>23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285875" y="1071563"/>
            <a:ext cx="7286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3600" b="1" kern="0" dirty="0">
                <a:solidFill>
                  <a:srgbClr val="F2F2F2"/>
                </a:solidFill>
                <a:latin typeface="Browallia New" pitchFamily="34" charset="-34"/>
                <a:cs typeface="+mn-cs"/>
                <a:sym typeface="Wingdings" pitchFamily="2" charset="2"/>
              </a:rPr>
              <a:t>  </a:t>
            </a:r>
            <a:r>
              <a:rPr lang="th-TH" sz="4400" b="1" kern="0" dirty="0">
                <a:solidFill>
                  <a:srgbClr val="F2F2F2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๘๒(</a:t>
            </a:r>
            <a:r>
              <a:rPr lang="th-TH" sz="4400" b="1" kern="0" dirty="0">
                <a:solidFill>
                  <a:srgbClr val="F2F2F2"/>
                </a:solidFill>
                <a:latin typeface="JasmineUPC" pitchFamily="18" charset="-34"/>
                <a:cs typeface="JasmineUPC" pitchFamily="18" charset="-34"/>
              </a:rPr>
              <a:t>๑) ต้องปฏิบัติหน้าที่ราชการด้วยความซื่อสัตย์ สุจริต และเที่ยงธรรม</a:t>
            </a:r>
            <a:endParaRPr lang="th-TH" sz="44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28750" y="4500563"/>
            <a:ext cx="7500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h-TH" sz="36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1317" name="สี่เหลี่ยมผืนผ้า 8"/>
          <p:cNvSpPr>
            <a:spLocks noChangeArrowheads="1"/>
          </p:cNvSpPr>
          <p:nvPr/>
        </p:nvSpPr>
        <p:spPr bwMode="auto">
          <a:xfrm>
            <a:off x="1357313" y="2857500"/>
            <a:ext cx="69294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lnSpc>
                <a:spcPct val="11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ซื่อสัตย์  คือ  ตรงไปตรงมา,ไม่คดโกง,</a:t>
            </a:r>
          </a:p>
          <a:p>
            <a:pPr marL="341313" indent="-341313">
              <a:lnSpc>
                <a:spcPct val="11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                 ไม่หลอกลวง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สุจริต  คือ ที่ดีที่ชอบตามคลองธรรม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เที่ยงธรรม คือ ไม่ลำเอียง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C3DC-899F-4C2C-812B-1DC3FBB7B740}" type="slidenum">
              <a:rPr lang="en-US" smtClean="0"/>
              <a:pPr>
                <a:defRPr/>
              </a:pPr>
              <a:t>24</a:t>
            </a:fld>
            <a:endParaRPr lang="th-TH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63" y="928688"/>
            <a:ext cx="7572375" cy="4071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dirty="0" smtClean="0">
                <a:solidFill>
                  <a:srgbClr val="F2F2F2"/>
                </a:solidFill>
                <a:effectLst/>
                <a:latin typeface="Wide Latin" pitchFamily="18" charset="0"/>
                <a:cs typeface="Times New Roman" pitchFamily="18" charset="0"/>
              </a:rPr>
              <a:t>     </a:t>
            </a:r>
            <a:r>
              <a:rPr lang="th-TH" sz="4800" b="1" dirty="0" smtClean="0">
                <a:solidFill>
                  <a:srgbClr val="F2F2F2"/>
                </a:solidFill>
                <a:effectLst/>
                <a:latin typeface="Wide Latin" pitchFamily="18" charset="0"/>
                <a:cs typeface="JasmineUPC" pitchFamily="18" charset="-34"/>
              </a:rPr>
              <a:t>มาตรา ๘๒(๒) ต้องปฏิบัติหน้าที่ราชการให้เป็นไปตามกฎหมาย กฎ ระเบียบของทางราชการ มติของคณะรัฐมนตรี นโยบายของรัฐบาล และปฏิบัติตามระเบียบแบบแผนของทางราชการ</a:t>
            </a:r>
          </a:p>
          <a:p>
            <a:pPr eaLnBrk="1" hangingPunct="1">
              <a:defRPr/>
            </a:pPr>
            <a:endParaRPr lang="th-TH" dirty="0" smtClean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D2ABF-A76B-467F-82D2-A9A62E744ED2}" type="slidenum">
              <a:rPr lang="en-US" smtClean="0"/>
              <a:pPr>
                <a:defRPr/>
              </a:pPr>
              <a:t>25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972425" cy="1000125"/>
          </a:xfrm>
        </p:spPr>
        <p:txBody>
          <a:bodyPr/>
          <a:lstStyle/>
          <a:p>
            <a:pPr marL="342560" indent="-342560" algn="ctr">
              <a:lnSpc>
                <a:spcPct val="80000"/>
              </a:lnSpc>
              <a:defRPr/>
            </a:pPr>
            <a: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/>
            </a:r>
            <a:b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/>
            </a:r>
            <a:b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r>
              <a:rPr lang="th-TH" sz="4800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กฎหมาย และระเบียบของทางราชการ</a:t>
            </a:r>
            <a:br>
              <a:rPr lang="th-TH" sz="4800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/>
            </a:r>
            <a:br>
              <a:rPr lang="th-TH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</a:b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336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3925" y="1071563"/>
            <a:ext cx="7862888" cy="5072062"/>
          </a:xfrm>
        </p:spPr>
        <p:txBody>
          <a:bodyPr/>
          <a:lstStyle/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     </a:t>
            </a:r>
            <a:r>
              <a:rPr lang="th-TH" sz="4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ที่กำหนดให้มีอำนาจ/หน้าที่</a:t>
            </a:r>
            <a:endParaRPr lang="th-TH" sz="44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u="sng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กฎหมาย, กฎ</a:t>
            </a: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</a:t>
            </a:r>
            <a:r>
              <a:rPr lang="th-TH" sz="40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กฎหมาย หรือ กฎ ใดก็ได้  ที่กำหนด         “อำนาจ หรือ หน้าที่” ไว้ เช่น กำหนดให้            เป็นผู้มีอำนาจสั่งบรรจุแต่งตั้ง ตาม</a:t>
            </a: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 มาตรา 57 /หน้าที่กรรมการสอบสวน</a:t>
            </a:r>
          </a:p>
          <a:p>
            <a:pPr marL="341313" indent="-341313">
              <a:lnSpc>
                <a:spcPct val="6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</a:t>
            </a:r>
            <a:r>
              <a:rPr lang="th-TH" sz="4000" b="1" u="sng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ระเบียบของทางราชการ</a:t>
            </a:r>
          </a:p>
          <a:p>
            <a:pPr marL="341313" indent="-341313">
              <a:lnSpc>
                <a:spcPct val="6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  ต้องเป็นระเบียบเฉพาะ เช่น หนังสือเวียน/หลักเกณฑ์ของ ก.พ. หรือ สป.สธ. ที่กำหนด </a:t>
            </a:r>
            <a:r>
              <a:rPr lang="th-TH" sz="4000" b="1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“อำนาจ/หน้าที่”</a:t>
            </a:r>
            <a:r>
              <a:rPr lang="th-TH" sz="40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ebdings" pitchFamily="18" charset="2"/>
              </a:rPr>
              <a:t> ไว้</a:t>
            </a:r>
            <a:endParaRPr lang="th-TH" sz="4000" b="1" smtClean="0">
              <a:solidFill>
                <a:srgbClr val="FFFFFF"/>
              </a:solidFill>
              <a:effectLst/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D2ABF-A76B-467F-82D2-A9A62E744ED2}" type="slidenum">
              <a:rPr lang="en-US" smtClean="0"/>
              <a:pPr>
                <a:defRPr/>
              </a:pPr>
              <a:t>26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solidFill>
            <a:srgbClr val="000000"/>
          </a:solidFill>
          <a:ln>
            <a:solidFill>
              <a:srgbClr val="FF66CC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54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หลักการตรวจรับพัสดุ/ตรวจการจ้าง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.ต้องตรวจรับ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ก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ของมี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ข.ของครบ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       ค.ของถูกต้อง (สัญญา/ข้อตกลง/</a:t>
            </a:r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SPEC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)</a:t>
            </a:r>
            <a:endParaRPr lang="en-US" sz="4000" b="1" dirty="0"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2.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ถ้าไม่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มี/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ไม่ครบ/ไม่ถูกต้อง จะต้องรายงาน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D294-AE71-46A0-8A65-FB68B66A5A61}" type="slidenum">
              <a:rPr lang="en-US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38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solidFill>
            <a:srgbClr val="000000"/>
          </a:solidFill>
          <a:ln>
            <a:solidFill>
              <a:srgbClr val="FF66CC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40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ความผิดเกี่ยวกับการตรวจรับพัสดุ/ตรวจรับการจ้าง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800" b="1" dirty="0">
                <a:solidFill>
                  <a:schemeClr val="bg1"/>
                </a:solidFill>
                <a:cs typeface="KodchiangUPC" pitchFamily="18" charset="-34"/>
              </a:rPr>
              <a:t>   </a:t>
            </a:r>
            <a:r>
              <a:rPr lang="en-US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 ไม่ยอมทำหน้าที่ตรวจรับพัสดุ/ตรวจรับการจ้าง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- ฐานไม่ปฏิบัติหน้าที่ราชการให้เป็นไปตามระเบียบฯ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- ฐานขัดคำสั่งผู้บังคับบัญชาฯ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พบว่าของไม่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มี/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ไม่ครบ/ไม่ถูกต้อง ไม่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ยอม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รายงาน/ทำความเห็นแย้ง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- ฐานไม่ปฏิบัติหน้าที่ราชการให้เป็นไปตามระเบียบฯ 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D294-AE71-46A0-8A65-FB68B66A5A61}" type="slidenum">
              <a:rPr lang="en-US" smtClean="0"/>
              <a:pPr/>
              <a:t>28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431925"/>
          </a:xfrm>
        </p:spPr>
        <p:txBody>
          <a:bodyPr/>
          <a:lstStyle/>
          <a:p>
            <a:pPr>
              <a:defRPr/>
            </a:pPr>
            <a:r>
              <a:rPr lang="th-TH" sz="60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</a:t>
            </a:r>
            <a:r>
              <a:rPr lang="th-TH" sz="600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ระเบียบแบบแผนของทางราชการ </a:t>
            </a:r>
            <a:endParaRPr lang="th-TH" sz="60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3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1143000"/>
            <a:ext cx="7786687" cy="4948238"/>
          </a:xfrm>
        </p:spPr>
        <p:txBody>
          <a:bodyPr/>
          <a:lstStyle/>
          <a:p>
            <a:pPr marL="341313" indent="-341313">
              <a:lnSpc>
                <a:spcPct val="110000"/>
              </a:lnSpc>
              <a:buFont typeface="Wingdings" pitchFamily="2" charset="2"/>
              <a:buNone/>
            </a:pPr>
            <a:r>
              <a:rPr lang="th-TH" altLang="en-US" sz="36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0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“ </a:t>
            </a:r>
            <a:r>
              <a:rPr lang="th-TH" altLang="en-US" sz="4000" b="1" u="sng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แบบแผน</a:t>
            </a:r>
            <a:r>
              <a:rPr lang="th-TH" altLang="en-US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” คือขนบธรรมเนียมที่กำหนดไว้ หรือ เคยประพฤติปฏิบัติสืบต่อกันมา</a:t>
            </a:r>
            <a:endParaRPr lang="th-TH" altLang="en-US" sz="40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  <a:sym typeface="Wingdings" pitchFamily="2" charset="2"/>
            </a:endParaRPr>
          </a:p>
          <a:p>
            <a:pPr marL="341313" indent="-341313">
              <a:lnSpc>
                <a:spcPct val="80000"/>
              </a:lnSpc>
              <a:buFont typeface="Wingdings" pitchFamily="2" charset="2"/>
              <a:buNone/>
            </a:pPr>
            <a:r>
              <a:rPr lang="th-TH" altLang="en-US" sz="24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      </a:t>
            </a: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1. เป็นระเบียบแบบแผนของทางราชการทั่วไป</a:t>
            </a:r>
          </a:p>
          <a:p>
            <a:pPr marL="341313" indent="-341313">
              <a:lnSpc>
                <a:spcPct val="70000"/>
              </a:lnSpc>
              <a:buFont typeface="Wingdings" pitchFamily="2" charset="2"/>
              <a:buNone/>
            </a:pP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       2. กำหนดหน้าที่ทั่วไปที่ทุกคนต้องปฏิบัติตาม </a:t>
            </a:r>
          </a:p>
          <a:p>
            <a:pPr marL="341313" indent="-341313">
              <a:lnSpc>
                <a:spcPct val="70000"/>
              </a:lnSpc>
              <a:buFont typeface="Wingdings" pitchFamily="2" charset="2"/>
              <a:buNone/>
            </a:pP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         3. ไม่จำเป็นต้องกำหนดไว้เป็นลายลักษณ์อักษร</a:t>
            </a:r>
          </a:p>
          <a:p>
            <a:pPr marL="341313" indent="-341313">
              <a:lnSpc>
                <a:spcPct val="80000"/>
              </a:lnSpc>
            </a:pPr>
            <a:r>
              <a:rPr lang="th-TH" altLang="en-US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4000" b="1" dirty="0" smtClean="0">
                <a:solidFill>
                  <a:srgbClr val="00FFFF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ระเบียบลงชื่อมาปฏิบัติราชการ/เวลาทำงาน</a:t>
            </a:r>
          </a:p>
          <a:p>
            <a:pPr marL="341313" indent="-341313">
              <a:lnSpc>
                <a:spcPct val="70000"/>
              </a:lnSpc>
            </a:pPr>
            <a:r>
              <a:rPr lang="th-TH" altLang="en-US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  <a:sym typeface="Wingdings" pitchFamily="2" charset="2"/>
              </a:rPr>
              <a:t> </a:t>
            </a:r>
            <a:r>
              <a:rPr lang="th-TH" altLang="en-US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ระเบียบการลาหยุดราชการ</a:t>
            </a:r>
          </a:p>
          <a:p>
            <a:pPr marL="341313" indent="-341313">
              <a:lnSpc>
                <a:spcPct val="70000"/>
              </a:lnSpc>
            </a:pPr>
            <a:r>
              <a:rPr lang="th-TH" altLang="en-US" sz="40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 ระเบียบสวมหมวก</a:t>
            </a:r>
            <a:r>
              <a:rPr lang="th-TH" altLang="en-US" sz="4000" b="1" dirty="0" err="1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กันน็อค</a:t>
            </a:r>
            <a:r>
              <a:rPr lang="th-TH" altLang="en-US" sz="4000" b="1" dirty="0" smtClean="0">
                <a:solidFill>
                  <a:srgbClr val="FFFFFF"/>
                </a:solidFill>
                <a:effectLst/>
                <a:latin typeface="JasmineUPC" pitchFamily="18" charset="-34"/>
                <a:cs typeface="JasmineUPC" pitchFamily="18" charset="-34"/>
              </a:rPr>
              <a:t>/คาดเข็มขัดนิรภัย</a:t>
            </a:r>
            <a:endParaRPr lang="th-TH" altLang="en-US" sz="4000" b="1" dirty="0" smtClean="0"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E54-F8D1-4B54-85AE-8E03BA100304}" type="slidenum">
              <a:rPr lang="en-US" smtClean="0"/>
              <a:pPr/>
              <a:t>29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  <a:solidFill>
            <a:srgbClr val="00009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th-TH" sz="5400" smtClean="0">
                <a:solidFill>
                  <a:schemeClr val="tx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ที่มาของเรื่องร้องเรียน/กล่าวหา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1.จากผู้ที่ร้องเรียน/กล่าวหา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1.1 บัตรสนเท่ห์ (ไม่ลงชื่อ/แอบอ้างชื่อ)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1.2 หนังสือร้องเรียน (ลงชื่อ)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1.3 สื่อสารมวลชน เช่น นสพ./วิทยุ/โทรทัศน์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2. จากหน่วยงานอื่น เช่น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1.1 </a:t>
            </a:r>
            <a:r>
              <a:rPr lang="th-TH" sz="4000" b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สตง.</a:t>
            </a: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4000" b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ปปช.</a:t>
            </a: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4000" b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ปปท.</a:t>
            </a: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/สำนักงาน ก.พ.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1.2 สำนักนายกรัฐมนตรี/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1.3 ผู้ตรวจการแผ่นดิน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1.4 ศูนย์ดำรงธรรม/ศูนย์รับเรื่องร้องเรียน/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      หน่วยงานต้นสังกัด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1.5 ตู้รับเรื่องร้องเรียน/โทรศัพท์สายตรง/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            </a:t>
            </a:r>
            <a:r>
              <a:rPr lang="th-TH" sz="4000" b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เว็ปไซต์</a:t>
            </a:r>
            <a:r>
              <a:rPr lang="th-TH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รับเรื่องร้องเรียน</a:t>
            </a:r>
            <a:endParaRPr lang="th-TH" sz="4000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F56-AECA-49AE-8D71-21B9AED3AFE2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916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0" tIns="45679" rIns="91350" bIns="45679"/>
          <a:lstStyle/>
          <a:p>
            <a:pPr algn="r"/>
            <a:fld id="{E2744E48-869F-4C6C-87CA-DB8ACC82111D}" type="slidenum">
              <a:rPr lang="en-US" sz="2600">
                <a:solidFill>
                  <a:srgbClr val="000000"/>
                </a:solidFill>
                <a:latin typeface="Angsana New" pitchFamily="18" charset="-34"/>
                <a:cs typeface="LilyUPC" pitchFamily="34" charset="-34"/>
              </a:rPr>
              <a:pPr algn="r"/>
              <a:t>30</a:t>
            </a:fld>
            <a:endParaRPr lang="th-TH" sz="2600">
              <a:solidFill>
                <a:srgbClr val="000000"/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485379" name="Rectangle 5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>
            <a:spAutoFit/>
          </a:bodyPr>
          <a:lstStyle/>
          <a:p>
            <a:endParaRPr lang="en-US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5380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>
            <a:spAutoFit/>
          </a:bodyPr>
          <a:lstStyle/>
          <a:p>
            <a:endParaRPr lang="en-US" sz="3600">
              <a:solidFill>
                <a:srgbClr val="000000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287" name="Rectangle 17"/>
          <p:cNvSpPr>
            <a:spLocks noChangeArrowheads="1"/>
          </p:cNvSpPr>
          <p:nvPr/>
        </p:nvSpPr>
        <p:spPr bwMode="auto">
          <a:xfrm>
            <a:off x="1857375" y="214313"/>
            <a:ext cx="5500688" cy="785812"/>
          </a:xfrm>
          <a:prstGeom prst="rect">
            <a:avLst/>
          </a:prstGeom>
          <a:solidFill>
            <a:srgbClr val="002836"/>
          </a:solidFill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algn="ctr"/>
            <a:r>
              <a:rPr lang="th-TH" sz="4000" b="1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ระเบียบเกี่ยวกับการแต่งกาย</a:t>
            </a: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357188" y="2357438"/>
            <a:ext cx="8572500" cy="1139825"/>
          </a:xfrm>
          <a:prstGeom prst="rect">
            <a:avLst/>
          </a:prstGeom>
          <a:solidFill>
            <a:srgbClr val="002836"/>
          </a:solidFill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algn="ctr">
              <a:lnSpc>
                <a:spcPct val="90000"/>
              </a:lnSpc>
            </a:pPr>
            <a:r>
              <a:rPr lang="th-TH" sz="2400" b="1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th-TH" sz="3600" b="1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ข้าราชการ/ลูกจ้าง ชาย ไม่ให้ไว้ผมยาวปิดตีนผม</a:t>
            </a:r>
          </a:p>
        </p:txBody>
      </p:sp>
      <p:sp>
        <p:nvSpPr>
          <p:cNvPr id="310290" name="Rectangle 17"/>
          <p:cNvSpPr>
            <a:spLocks noChangeArrowheads="1"/>
          </p:cNvSpPr>
          <p:nvPr/>
        </p:nvSpPr>
        <p:spPr bwMode="auto">
          <a:xfrm>
            <a:off x="357188" y="3643313"/>
            <a:ext cx="8501062" cy="1143000"/>
          </a:xfrm>
          <a:prstGeom prst="rect">
            <a:avLst/>
          </a:prstGeom>
          <a:solidFill>
            <a:srgbClr val="002836"/>
          </a:solidFill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r>
              <a:rPr lang="th-TH" sz="2400" b="1">
                <a:solidFill>
                  <a:srgbClr val="FFFFFF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ข้าราชการ/ลูกจ้าง หญิง ไม่ให้สวมกระโปรงสั้นเหนือเข่า</a:t>
            </a:r>
          </a:p>
        </p:txBody>
      </p:sp>
      <p:sp>
        <p:nvSpPr>
          <p:cNvPr id="310291" name="Rectangle 17"/>
          <p:cNvSpPr>
            <a:spLocks noChangeArrowheads="1"/>
          </p:cNvSpPr>
          <p:nvPr/>
        </p:nvSpPr>
        <p:spPr bwMode="auto">
          <a:xfrm>
            <a:off x="357188" y="4929188"/>
            <a:ext cx="8421687" cy="1285875"/>
          </a:xfrm>
          <a:prstGeom prst="rect">
            <a:avLst/>
          </a:prstGeom>
          <a:solidFill>
            <a:srgbClr val="002836"/>
          </a:solidFill>
          <a:ln w="9525">
            <a:noFill/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>
              <a:lnSpc>
                <a:spcPct val="80000"/>
              </a:lnSpc>
            </a:pPr>
            <a:r>
              <a:rPr lang="th-TH" sz="240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FF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ข้าราชการ/ลูกจ้าง ชาย/หญิง ไม่ให้คาดเข็มขัดใต้สะดือ</a:t>
            </a:r>
          </a:p>
        </p:txBody>
      </p:sp>
      <p:sp>
        <p:nvSpPr>
          <p:cNvPr id="485385" name="สี่เหลี่ยมผืนผ้า 14"/>
          <p:cNvSpPr>
            <a:spLocks noChangeArrowheads="1"/>
          </p:cNvSpPr>
          <p:nvPr/>
        </p:nvSpPr>
        <p:spPr bwMode="auto">
          <a:xfrm>
            <a:off x="0" y="1143000"/>
            <a:ext cx="90011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ระเบียบสำนักนายกรัฐมนตรี ลงวันที่ 6 มิถุนายน 2516</a:t>
            </a:r>
          </a:p>
          <a:p>
            <a:pPr lvl="1"/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เรื่องการไว้ผมและแต่งกายเพื่อเป็นแบบอย่างแก่ประชาชน</a:t>
            </a:r>
          </a:p>
          <a:p>
            <a:pPr lvl="1">
              <a:lnSpc>
                <a:spcPct val="0"/>
              </a:lnSpc>
            </a:pPr>
            <a:r>
              <a:rPr lang="th-TH" sz="4000" b="1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</a:rPr>
              <a:t>     </a:t>
            </a:r>
            <a:r>
              <a:rPr lang="th-TH" b="1">
                <a:solidFill>
                  <a:srgbClr val="FFFFFF"/>
                </a:solidFill>
                <a:latin typeface="KodchiangUPC" pitchFamily="18" charset="-34"/>
                <a:ea typeface="Arial Unicode MS" pitchFamily="34" charset="-128"/>
                <a:cs typeface="LilyUPC" pitchFamily="34" charset="-34"/>
                <a:sym typeface="Wingdings 2" pitchFamily="18" charset="2"/>
              </a:rPr>
              <a:t> </a:t>
            </a:r>
            <a:endParaRPr lang="th-TH" sz="4000" b="1">
              <a:solidFill>
                <a:srgbClr val="FFFFFF"/>
              </a:solidFill>
              <a:ea typeface="Arial Unicode MS" pitchFamily="34" charset="-128"/>
              <a:cs typeface="LilyUPC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D294-AE71-46A0-8A65-FB68B66A5A61}" type="slidenum">
              <a:rPr lang="en-US" smtClean="0"/>
              <a:pPr/>
              <a:t>30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7" grpId="0" animBg="1"/>
      <p:bldP spid="310289" grpId="0" animBg="1"/>
      <p:bldP spid="310290" grpId="0" animBg="1"/>
      <p:bldP spid="31029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"/>
          <p:cNvSpPr>
            <a:spLocks noChangeArrowheads="1"/>
          </p:cNvSpPr>
          <p:nvPr/>
        </p:nvSpPr>
        <p:spPr bwMode="auto">
          <a:xfrm>
            <a:off x="428625" y="571500"/>
            <a:ext cx="8429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914400" eaLnBrk="0" hangingPunct="0">
              <a:defRPr/>
            </a:pP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พระราชบัญญัติระเบียบข้าราชการ</a:t>
            </a:r>
          </a:p>
          <a:p>
            <a:pPr indent="914400" eaLnBrk="0" hangingPunct="0">
              <a:defRPr/>
            </a:pPr>
            <a:r>
              <a:rPr lang="th-TH" sz="4800" b="1" dirty="0" err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พลเรือน</a:t>
            </a: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พ.ศ.๒๕๕๑มาตรา ๓๙   </a:t>
            </a:r>
          </a:p>
          <a:p>
            <a:pPr indent="914400" eaLnBrk="0" hangingPunct="0">
              <a:defRPr/>
            </a:pPr>
            <a:r>
              <a:rPr lang="th-TH" sz="4800" b="1" dirty="0">
                <a:solidFill>
                  <a:srgbClr val="66CCFF">
                    <a:lumMod val="20000"/>
                    <a:lumOff val="80000"/>
                  </a:srgbClr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วันเวลาทำงาน วันหยุดราชการ  ตามประเพณี  วันหยุดราชการประจำปี และ</a:t>
            </a:r>
            <a:r>
              <a:rPr lang="th-TH" sz="4800" b="1" dirty="0">
                <a:solidFill>
                  <a:srgbClr val="FF99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การลาหยุดราชการของข้าราชการ</a:t>
            </a:r>
            <a:r>
              <a:rPr lang="th-TH" sz="4800" b="1" dirty="0" err="1">
                <a:solidFill>
                  <a:srgbClr val="FF99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พลเรือน</a:t>
            </a:r>
            <a:r>
              <a:rPr lang="th-TH" sz="4800" b="1" dirty="0">
                <a:solidFill>
                  <a:srgbClr val="FF99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r>
              <a:rPr lang="th-TH" sz="4800" b="1" dirty="0">
                <a:solidFill>
                  <a:srgbClr val="66CCFF">
                    <a:lumMod val="20000"/>
                    <a:lumOff val="80000"/>
                  </a:srgbClr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</a:p>
          <a:p>
            <a:pPr indent="914400" eaLnBrk="0" hangingPunct="0">
              <a:defRPr/>
            </a:pPr>
            <a:r>
              <a:rPr lang="th-TH" sz="4800" b="1" dirty="0">
                <a:solidFill>
                  <a:srgbClr val="66CCFF">
                    <a:lumMod val="20000"/>
                    <a:lumOff val="80000"/>
                  </a:srgbClr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ให้เป็นไปตามที่คณะรัฐมนตรีกำหนด</a:t>
            </a:r>
            <a:endParaRPr lang="th-TH" sz="4800" b="1" dirty="0">
              <a:solidFill>
                <a:srgbClr val="66CCFF">
                  <a:lumMod val="20000"/>
                  <a:lumOff val="80000"/>
                </a:srgb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4653E-AE6A-4EE6-9D37-FEF5DAFE87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80400" cy="1800225"/>
          </a:xfrm>
        </p:spPr>
        <p:txBody>
          <a:bodyPr/>
          <a:lstStyle/>
          <a:p>
            <a:pPr algn="ctr"/>
            <a:r>
              <a:rPr lang="th-TH" altLang="en-US" sz="480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ระเบียบสำนักนายกรัฐมนตรีว่าด้วย</a:t>
            </a:r>
            <a:br>
              <a:rPr lang="th-TH" altLang="en-US" sz="480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altLang="en-US" sz="480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การลาของข้าราชการ พ.ศ.2555</a:t>
            </a:r>
            <a:endParaRPr lang="th-TH" altLang="en-US" sz="4800" u="sng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7699375" cy="3959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cs typeface="KodchiangUPC" pitchFamily="18" charset="-34"/>
              </a:rPr>
              <a:t>                 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การลา มี 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11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ประเภท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1. การลาป่วย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2. การลาคลอดบุตร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3. การลาไปช่วยเหลือภริยาที่คลอดบุตร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4. การลากิจส่วนตัว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5. การลาพักผ่อน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endParaRPr lang="th-TH" sz="28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24862" cy="4895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6. การลาอุปสมบทหรือการลาไปประกอบพิธี</a:t>
            </a:r>
            <a:r>
              <a:rPr lang="th-TH" sz="4000" b="1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ฮัจย์</a:t>
            </a:r>
            <a:endParaRPr lang="th-TH" sz="4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7. การลาเข้ารับการตรวจเลือกหรือเข้ารับ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เตรียม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พล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8. การลาไปศึกษา ฝึกอบรม ปฏิบัติการวิจัย </a:t>
            </a:r>
            <a:endParaRPr lang="th-TH" sz="40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หรือ</a:t>
            </a: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ดูงาน</a:t>
            </a:r>
            <a: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9. การลาไปปฏิบัติงานในองค์การระหว่างประเทศ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10. การลาติดตามคู่สมรส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11. การลาไปฟื้นฟูสมรรถภาพด้านอาชีพ</a:t>
            </a:r>
            <a:r>
              <a:rPr lang="en-US" sz="40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4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th-TH" sz="2800" b="1" dirty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1285875"/>
            <a:ext cx="75723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๘๒(๓) ต้องปฏิบัติหน้าที่ราชการให้เกิดผลดีหรือความก้าวหน้าแก่ราชการด้วยความตั้งใจอุตสาหะ      เอาใจใส่ และรักษาประโยชน์ของ            ทางราชการ</a:t>
            </a:r>
            <a:endParaRPr lang="en-US" sz="48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sz="5400" b="1" dirty="0" smtClean="0">
              <a:solidFill>
                <a:srgbClr val="F2F2F2"/>
              </a:solidFill>
              <a:effectLst/>
              <a:latin typeface="Browallia New" pitchFamily="34" charset="-34"/>
              <a:cs typeface="Times New Roman" pitchFamily="18" charset="0"/>
            </a:endParaRPr>
          </a:p>
          <a:p>
            <a:pPr eaLnBrk="1" hangingPunct="1">
              <a:defRPr/>
            </a:pPr>
            <a:endParaRPr lang="th-TH" dirty="0" smtClean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214313"/>
            <a:ext cx="8858250" cy="6286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effectLst/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4400" b="1" dirty="0" smtClean="0">
                <a:effectLst/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มาตรา ๘๒(๔) ต้องปฏิบัติตามคำสั่งของผู้บังคับบัญชาซึ่งสั่งในหน้าที่ราชการโดยชอบด้วยกฎหมายและระเบียบของทางราชการ โดยไม่ขัดขืนหรือหลีกเลี่ยง 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แต่ถ้าเห็นว่าการปฏิบัติตามคำสั่งนั้นจะทำให้เสียหายแก่ราชการ หรือจะเป็นการไม่รักษาประโยชน์ของทางราชการจะต้องเสนอความเห็นเป็นหนังสือทันทีเพื่อ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ให้ผู้บังคับบัญชาทบทวนคำสั่งนั้น</a:t>
            </a:r>
            <a:r>
              <a:rPr lang="th-TH" sz="4000" b="1" dirty="0" smtClean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3300"/>
                </a:solidFill>
                <a:latin typeface="JasmineUPC" pitchFamily="18" charset="-34"/>
                <a:cs typeface="JasmineUPC" pitchFamily="18" charset="-34"/>
              </a:rPr>
              <a:t>และเมื่อได้เสนอความเห็นแล้ว ถ้าผู้บังคับบัญชายืนยันให้ปฏิบัติตามคำสั่งเดิม ผู้อยู่ใต้บังคับบัญชาต้องปฏิบัติตาม</a:t>
            </a:r>
            <a:endParaRPr lang="en-US" sz="4000" b="1" dirty="0" smtClean="0">
              <a:solidFill>
                <a:srgbClr val="FF33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sz="4400" b="1" dirty="0" smtClean="0">
              <a:effectLst/>
              <a:latin typeface="Browallia New" pitchFamily="34" charset="-34"/>
              <a:cs typeface="Times New Roman" pitchFamily="18" charset="0"/>
            </a:endParaRPr>
          </a:p>
          <a:p>
            <a:pPr eaLnBrk="1" hangingPunct="1">
              <a:defRPr/>
            </a:pPr>
            <a:endParaRPr lang="th-TH" dirty="0" smtClean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88913"/>
            <a:ext cx="8640763" cy="2879725"/>
          </a:xfrm>
          <a:solidFill>
            <a:srgbClr val="1C1C1C"/>
          </a:solidFill>
          <a:ln w="28575">
            <a:solidFill>
              <a:srgbClr val="FF9900"/>
            </a:solidFill>
          </a:ln>
        </p:spPr>
        <p:txBody>
          <a:bodyPr/>
          <a:lstStyle/>
          <a:p>
            <a:pPr>
              <a:defRPr/>
            </a:pPr>
            <a:r>
              <a:rPr lang="th-TH" sz="4000" dirty="0">
                <a:solidFill>
                  <a:schemeClr val="bg1"/>
                </a:solidFill>
              </a:rPr>
              <a:t>  </a:t>
            </a:r>
            <a:br>
              <a:rPr lang="th-TH" sz="4000" dirty="0">
                <a:solidFill>
                  <a:schemeClr val="bg1"/>
                </a:solidFill>
              </a:rPr>
            </a:br>
            <a:r>
              <a:rPr lang="th-TH" sz="4000" dirty="0">
                <a:solidFill>
                  <a:schemeClr val="bg1"/>
                </a:solidFill>
              </a:rPr>
              <a:t>    </a:t>
            </a:r>
            <a: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พจนานุกรม</a:t>
            </a:r>
            <a:r>
              <a:rPr lang="en-US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: </a:t>
            </a:r>
            <a:r>
              <a:rPr lang="th-TH" sz="36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ข้าราชการหรือพนักงานรัฐวิสาหกิจ</a:t>
            </a:r>
            <a:br>
              <a:rPr lang="th-TH" sz="36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      ที่มีอำนาจปกครองดูแลผู้ใต้บังคับบัญชา</a:t>
            </a:r>
            <a: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อำนาจหน้าที่ </a:t>
            </a:r>
            <a:r>
              <a:rPr lang="en-US" sz="360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ควบคุม กำกับ ดูแล สั่งการ และกลั่นกรอง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3284538"/>
            <a:ext cx="8640763" cy="3313112"/>
          </a:xfrm>
          <a:solidFill>
            <a:srgbClr val="CCFFCC"/>
          </a:solidFill>
          <a:ln w="28575">
            <a:solidFill>
              <a:srgbClr val="00FFFF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4800" b="1" dirty="0">
                <a:cs typeface="KodchiangUPC" pitchFamily="18" charset="-34"/>
              </a:rPr>
              <a:t>    </a:t>
            </a:r>
            <a:r>
              <a:rPr lang="th-TH" sz="4400" b="1" dirty="0">
                <a:cs typeface="KodchiangUPC" pitchFamily="18" charset="-34"/>
              </a:rPr>
              <a:t>             </a:t>
            </a:r>
            <a:r>
              <a:rPr lang="th-TH" sz="4800" b="1" dirty="0">
                <a:solidFill>
                  <a:srgbClr val="FF00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 มี 2 ประเภท</a:t>
            </a:r>
          </a:p>
          <a:p>
            <a:pPr marL="0" indent="0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rgbClr val="FF0066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000" b="1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๑. </a:t>
            </a:r>
            <a:r>
              <a:rPr lang="th-TH" sz="4000" b="1" u="sng" dirty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ผู้บังคับบัญชาตามกฎหมาย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rgbClr val="FF0066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000" b="1" dirty="0">
                <a:solidFill>
                  <a:srgbClr val="FF0066"/>
                </a:solidFill>
                <a:effectLst/>
                <a:latin typeface="JasmineUPC" pitchFamily="18" charset="-34"/>
                <a:cs typeface="JasmineUPC" pitchFamily="18" charset="-34"/>
              </a:rPr>
              <a:t>    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th-TH" sz="4000" b="1" dirty="0">
                <a:cs typeface="KodchiangUPC" pitchFamily="18" charset="-34"/>
              </a:rPr>
              <a:t>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400" b="1" dirty="0">
                <a:cs typeface="KodchiangUPC" pitchFamily="18" charset="-34"/>
              </a:rPr>
              <a:t>        </a:t>
            </a:r>
            <a:endParaRPr lang="th-TH" sz="4400" b="1" dirty="0">
              <a:latin typeface="KodchiangUPC" pitchFamily="18" charset="-34"/>
              <a:cs typeface="LilyUPC" pitchFamily="34" charset="-34"/>
            </a:endParaRPr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1692275" y="4508500"/>
            <a:ext cx="3951288" cy="865188"/>
          </a:xfrm>
          <a:prstGeom prst="rect">
            <a:avLst/>
          </a:prstGeom>
          <a:solidFill>
            <a:srgbClr val="003366"/>
          </a:solidFill>
          <a:ln w="2857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altLang="th-TH" sz="36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(๑) มีกฎหมายบัญญัติไว้</a:t>
            </a:r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1690688" y="5516563"/>
            <a:ext cx="7096125" cy="912812"/>
          </a:xfrm>
          <a:prstGeom prst="rect">
            <a:avLst/>
          </a:prstGeom>
          <a:solidFill>
            <a:srgbClr val="003366"/>
          </a:solidFill>
          <a:ln w="2857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th-TH" altLang="th-TH" sz="36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(๒) ได้รับมอบหมายจาก ผบ.ที่มีอำนาจสั่งบรรจุ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714625" y="376238"/>
            <a:ext cx="3786188" cy="69532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91350" tIns="45679" rIns="91350" bIns="45679" anchor="ctr"/>
          <a:lstStyle/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r>
              <a:rPr lang="th-TH" altLang="th-TH" sz="54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ผู้บังคับบัญชา 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A3206-515A-4B72-9919-3E625C8FF8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0" grpId="0" animBg="1"/>
      <p:bldP spid="5007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50" y="71438"/>
            <a:ext cx="8110538" cy="1431925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th-TH" sz="54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ผู้บังคับบัญชาที่กฎหมายบัญญัติไว้</a:t>
            </a:r>
            <a:r>
              <a:rPr lang="th-TH" sz="5400" b="0" u="sng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5400" b="0" u="sng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</a:br>
            <a:endParaRPr lang="th-TH" dirty="0">
              <a:solidFill>
                <a:srgbClr val="00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500" y="857250"/>
            <a:ext cx="8429625" cy="542925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พ.ร.บ.ระเบียบบริหารราชการแผ่นดิน พ.ศ.</a:t>
            </a:r>
            <a:r>
              <a:rPr lang="en-US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2534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21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(กรณี  ปลัดกระทรวงฯ)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-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32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(กรณี อธิบดี/รองอธิบดี)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-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33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วรรคสอง (กรณี ผอ.กอง/สำนัก/</a:t>
            </a:r>
            <a:endParaRPr lang="en-US" sz="36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หน.ส่วนราชการของ </a:t>
            </a:r>
            <a:r>
              <a:rPr lang="th-TH" sz="36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สป.</a:t>
            </a:r>
            <a:r>
              <a:rPr lang="th-TH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/กรม )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54 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(กรณี ผวจ./รอง ผวจ./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ผช.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ผวจ.)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     -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55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และมาตรา 60(2)  (กรณีปลัดจังหวัด/   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  หัวหน้าส่วนราชการประจำจังหวัด เช่น นพ.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สสจ.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- 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60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) กรณีหัวหน้าสำนักงานจังหวัด  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- มาตรา 62 (กรณี นอ.)</a:t>
            </a:r>
            <a:endParaRPr lang="en-US" sz="3600" b="1" dirty="0"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      -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มาตรา </a:t>
            </a:r>
            <a:r>
              <a:rPr lang="en-US" sz="3600" b="1" dirty="0">
                <a:effectLst/>
                <a:latin typeface="JasmineUPC" pitchFamily="18" charset="-34"/>
                <a:cs typeface="JasmineUPC" pitchFamily="18" charset="-34"/>
              </a:rPr>
              <a:t>63  </a:t>
            </a: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และมาตรา 66 (2) (กรณีปลัดอำเภอ/</a:t>
            </a:r>
          </a:p>
          <a:p>
            <a:pPr>
              <a:lnSpc>
                <a:spcPct val="65000"/>
              </a:lnSpc>
              <a:buFontTx/>
              <a:buNone/>
              <a:defRPr/>
            </a:pPr>
            <a:r>
              <a:rPr lang="th-TH" sz="3600" b="1" dirty="0">
                <a:effectLst/>
                <a:latin typeface="JasmineUPC" pitchFamily="18" charset="-34"/>
                <a:cs typeface="JasmineUPC" pitchFamily="18" charset="-34"/>
              </a:rPr>
              <a:t>         หน้าส่วนราชการประจำอำเภอ เช่น </a:t>
            </a:r>
            <a:r>
              <a:rPr lang="th-TH" sz="3600" b="1" dirty="0" err="1">
                <a:effectLst/>
                <a:latin typeface="JasmineUPC" pitchFamily="18" charset="-34"/>
                <a:cs typeface="JasmineUPC" pitchFamily="18" charset="-34"/>
              </a:rPr>
              <a:t>สสอ.</a:t>
            </a:r>
            <a:endParaRPr lang="th-TH" sz="3600" dirty="0"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-214313"/>
            <a:ext cx="8324850" cy="1431926"/>
          </a:xfrm>
        </p:spPr>
        <p:txBody>
          <a:bodyPr/>
          <a:lstStyle/>
          <a:p>
            <a:pPr>
              <a:defRPr/>
            </a:pPr>
            <a:r>
              <a:rPr lang="th-TH" sz="5400" dirty="0">
                <a:solidFill>
                  <a:srgbClr val="00FF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5400" dirty="0">
                <a:solidFill>
                  <a:srgbClr val="00FF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80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ผู้บังคับบัญชาที่ได้รับมอบหมายฯ</a:t>
            </a:r>
            <a:r>
              <a:rPr lang="th-TH" sz="5400" dirty="0">
                <a:solidFill>
                  <a:srgbClr val="00FF00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5400" dirty="0">
                <a:solidFill>
                  <a:srgbClr val="00FF00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endParaRPr lang="th-TH" sz="5400" dirty="0">
              <a:effectLst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88" y="428625"/>
            <a:ext cx="8643937" cy="6143625"/>
          </a:xfrm>
        </p:spPr>
        <p:txBody>
          <a:bodyPr/>
          <a:lstStyle/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u="sng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พ.ร.บ.ระเบียบข้าราชการ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พ.ศ.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2551  </a:t>
            </a:r>
            <a:endParaRPr lang="th-TH" sz="44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               มาตรา</a:t>
            </a: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49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คำสั่ง 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สธ.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ที่ 897/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255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9 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19 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พ.ค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.255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9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 มอบหมายให้เป็น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ผบ.ข้าราชการ/พร/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พกส.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ลูกจ้าง 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ในฐานะผู้อำนวยการกอง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นพ.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สสจ.</a:t>
            </a:r>
            <a:r>
              <a:rPr lang="th-TH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สสอ.</a:t>
            </a:r>
            <a:endParaRPr lang="th-TH" sz="44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4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- ผอ.วิทยาลัย สังกัด </a:t>
            </a:r>
            <a:r>
              <a:rPr lang="th-TH" sz="4400" b="1" dirty="0" err="1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สบช.</a:t>
            </a:r>
            <a:endParaRPr lang="th-TH" sz="4400" b="1" dirty="0">
              <a:solidFill>
                <a:srgbClr val="FF66FF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- ผอ.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รพช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รพท</a:t>
            </a: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/รพศ.ของ </a:t>
            </a:r>
            <a:r>
              <a:rPr lang="th-TH" sz="4400" b="1" dirty="0" err="1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สป.</a:t>
            </a:r>
            <a:endParaRPr lang="th-TH" sz="44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4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- ผอ.รพ.สต./ผอ.สอ.เฉลิมพระเกียรติ</a:t>
            </a:r>
            <a:endParaRPr lang="th-TH" sz="4400" dirty="0">
              <a:solidFill>
                <a:srgbClr val="00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5" y="142875"/>
            <a:ext cx="8643938" cy="6500813"/>
          </a:xfrm>
        </p:spPr>
        <p:txBody>
          <a:bodyPr/>
          <a:lstStyle/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ผบ.ตามสายงานการควบคุม ดูแล เช่น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</a:t>
            </a: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หัวหน้ากลุ่ม/กลุ่มงาน/ฝ่าย</a:t>
            </a:r>
            <a:endParaRPr lang="en-US" sz="44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               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รอง ผอ./</a:t>
            </a:r>
            <a:r>
              <a:rPr lang="th-TH" sz="4400" b="1" dirty="0" err="1">
                <a:latin typeface="JasmineUPC" pitchFamily="18" charset="-34"/>
                <a:cs typeface="JasmineUPC" pitchFamily="18" charset="-34"/>
              </a:rPr>
              <a:t>ผช.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ผอ.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               </a:t>
            </a: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หัวหน้างาน/ตึก</a:t>
            </a:r>
            <a:endParaRPr lang="en-US" sz="44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4400" b="1" dirty="0">
                <a:latin typeface="JasmineUPC" pitchFamily="18" charset="-34"/>
                <a:cs typeface="JasmineUPC" pitchFamily="18" charset="-34"/>
              </a:rPr>
              <a:t>               - </a:t>
            </a: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หัวหน้าพยาบาล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            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endParaRPr lang="th-TH" sz="4800" dirty="0">
              <a:solidFill>
                <a:srgbClr val="FF66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1857375" y="214313"/>
            <a:ext cx="5357813" cy="157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th-TH" sz="3600" b="1" kern="10" smtClean="0">
                <a:solidFill>
                  <a:srgbClr val="00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ประเด็นเรื่องร้องเรียนต่างๆ หรือ</a:t>
            </a:r>
          </a:p>
          <a:p>
            <a:pPr algn="ctr" eaLnBrk="0" hangingPunct="0"/>
            <a:r>
              <a:rPr lang="th-TH" sz="3600" b="1" kern="10" smtClean="0">
                <a:solidFill>
                  <a:srgbClr val="00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ตรวจสอบสืบสวนโดย สตง.</a:t>
            </a:r>
          </a:p>
          <a:p>
            <a:pPr algn="ctr" eaLnBrk="0" hangingPunct="0"/>
            <a:r>
              <a:rPr lang="th-TH" sz="3600" b="1" kern="10" smtClean="0">
                <a:solidFill>
                  <a:srgbClr val="00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ไต่สวนโดย ปปช./ปปท.</a:t>
            </a:r>
          </a:p>
          <a:p>
            <a:pPr algn="ctr" eaLnBrk="0" hangingPunct="0"/>
            <a:r>
              <a:rPr lang="th-TH" sz="3600" b="1" kern="10" smtClean="0">
                <a:solidFill>
                  <a:srgbClr val="00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และสืบสวนสอบสวนทางวินัย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42938" y="2857500"/>
            <a:ext cx="7358062" cy="164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th-TH" sz="3600" b="1" kern="10" smtClean="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14375" y="1500188"/>
            <a:ext cx="8143875" cy="4832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                        </a:t>
            </a:r>
            <a:endParaRPr lang="en-US" altLang="en-US" b="1" smtClean="0">
              <a:solidFill>
                <a:srgbClr val="FFFF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th-TH" altLang="en-US" b="1" smtClean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1.รถยนต์ราชการ (ส่วนกลาง) </a:t>
            </a:r>
            <a:r>
              <a:rPr lang="en-US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: </a:t>
            </a:r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นำไปใช้ส่วนตัวในทำนองเดียวกับรถ   </a:t>
            </a:r>
          </a:p>
          <a:p>
            <a:pPr eaLnBrk="0" hangingPunct="0"/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ประจำตำแหน่ง</a:t>
            </a:r>
            <a:endParaRPr lang="en-US" altLang="en-US" b="1" smtClean="0">
              <a:solidFill>
                <a:srgbClr val="FFFF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th-TH" altLang="en-US" b="1" smtClean="0">
                <a:solidFill>
                  <a:srgbClr val="FF66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2. จัดซื้อจัดจ้างและเบิกจ่ายเงิน</a:t>
            </a:r>
            <a:endParaRPr lang="en-US" altLang="en-US" b="1" smtClean="0">
              <a:solidFill>
                <a:srgbClr val="FF66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</a:t>
            </a:r>
            <a:r>
              <a:rPr lang="en-US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: </a:t>
            </a:r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เจตนาซื้อจ้างโดยไม่มีสิ่งของโดยนำเงินไปใช้ส่วนตัว/งานราชการอื่น</a:t>
            </a:r>
            <a:endParaRPr lang="en-US" altLang="en-US" b="1" smtClean="0">
              <a:solidFill>
                <a:srgbClr val="FFFF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en-US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: </a:t>
            </a:r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ตรวจรับโดยไม่ได้ดูสิ่งของ/รายละเอียด ให้ถูกต้องครบถ้วน</a:t>
            </a:r>
            <a:endParaRPr lang="en-US" altLang="en-US" b="1" smtClean="0">
              <a:solidFill>
                <a:srgbClr val="FFFF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</a:t>
            </a:r>
            <a:r>
              <a:rPr lang="en-US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: </a:t>
            </a:r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จัดซื้อ/จ้าง ในราคาแพง/สูงกว่าปกติ</a:t>
            </a:r>
            <a:endParaRPr lang="en-US" altLang="en-US" b="1" smtClean="0">
              <a:solidFill>
                <a:srgbClr val="FFFF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</a:t>
            </a:r>
            <a:r>
              <a:rPr lang="en-US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: </a:t>
            </a:r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สิ่งของที่ซื้อ/จ้าง มีการล็อคสเป็ค  </a:t>
            </a:r>
            <a:endParaRPr lang="en-US" altLang="en-US" b="1" smtClean="0">
              <a:solidFill>
                <a:srgbClr val="FFFF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en-US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: </a:t>
            </a:r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สิ่งของที่ตรวจรับมีไม่ครบตามจำนวนที่ได้รับอนุมัติซื้อ/จ้าง</a:t>
            </a:r>
            <a:endParaRPr lang="en-US" altLang="en-US" b="1" smtClean="0">
              <a:solidFill>
                <a:srgbClr val="FFFF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en-US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: </a:t>
            </a:r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จัดสรรเงินงบประมาณให้และให้ดำเนินการซื้อ/จ้าง                 </a:t>
            </a:r>
            <a:endParaRPr lang="en-US" altLang="en-US" b="1" smtClean="0">
              <a:solidFill>
                <a:srgbClr val="FFFF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th-TH" altLang="en-US" b="1" smtClean="0">
                <a:solidFill>
                  <a:srgbClr val="FFFF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จากผู้ขาย/ผู้รับจ้าง ที่ได้กำหนดไว้เฉพาะ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F56-AECA-49AE-8D71-21B9AED3AFE2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7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464550" cy="1431925"/>
          </a:xfrm>
        </p:spPr>
        <p:txBody>
          <a:bodyPr/>
          <a:lstStyle/>
          <a:p>
            <a:pPr indent="914400"/>
            <a:r>
              <a:rPr lang="th-TH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๘๒(๕) ต้องอุทิศเวลาของตนให้แก่ราชการ    </a:t>
            </a:r>
            <a:br>
              <a:rPr lang="th-TH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จะละทิ้งหรือทอดทิ้งหน้าที่ราชการมิได้</a:t>
            </a:r>
            <a:endParaRPr lang="en-US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0771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16013" y="1928813"/>
            <a:ext cx="7313612" cy="4452937"/>
          </a:xfrm>
        </p:spPr>
        <p:txBody>
          <a:bodyPr/>
          <a:lstStyle/>
          <a:p>
            <a:r>
              <a:rPr lang="th-TH" sz="4400" b="1" smtClean="0">
                <a:effectLst/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000" b="1" smtClean="0"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4000" b="1" smtClean="0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4000" b="1" smtClean="0">
                <a:effectLst/>
                <a:latin typeface="JasmineUPC" pitchFamily="18" charset="-34"/>
                <a:cs typeface="JasmineUPC" pitchFamily="18" charset="-34"/>
              </a:rPr>
              <a:t>ต้องอุทิศเวลาของตนให้แก่ราชการ</a:t>
            </a:r>
            <a:r>
              <a:rPr lang="en-US" sz="4000" b="1" smtClean="0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4000" b="1" smtClean="0">
                <a:effectLst/>
                <a:latin typeface="JasmineUPC" pitchFamily="18" charset="-34"/>
                <a:cs typeface="JasmineUPC" pitchFamily="18" charset="-34"/>
              </a:rPr>
              <a:t>  หมายถึง  ต้องอุทิศหรือสละเวลาทั้งหมดเพื่อปฏิบัติราชการตามที่ราชการต้องการ รวมทั้งเวลานอกเหนือจากเวลาปฏิบัติราชการตามปกติในกรณีทางราชการมีงานเร่งด่วนที่จำเป็น จะต้อง ให้ราชการปฏิบัตินอกเวลา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428625"/>
            <a:ext cx="7891462" cy="5786438"/>
          </a:xfrm>
        </p:spPr>
        <p:txBody>
          <a:bodyPr/>
          <a:lstStyle/>
          <a:p>
            <a:r>
              <a:rPr lang="th-TH" sz="3600" b="1" smtClean="0">
                <a:effectLst/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en-US" sz="3600" b="1" smtClean="0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ละทิ้งหน้าที่ราชการ</a:t>
            </a:r>
            <a:r>
              <a:rPr lang="en-US" sz="3600" b="1" smtClean="0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หมายถึง  ไม่อยู่ปฏิบัติราชการตามหน้าที่  ซึ่งได้แก่การไม่มายังสถานที่ราชการเพื่อปฏิบัติตามหน้าที่หรือเพื่อให้ผู้บังคับบัญชามอบหมายงานให้ปฏิบัติ รวมทั้งการมายังสถานที่ราชการแล้วไม่อยู่ปฏิบัติงานละทิ้งไปไม่อยู่ในสนถานที่ที่ควรอยู่</a:t>
            </a:r>
            <a:endParaRPr lang="en-US" sz="36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600" b="1" smtClean="0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ทอดทิ้งหน้าที่ราชการ</a:t>
            </a:r>
            <a:r>
              <a:rPr lang="en-US" sz="3600" b="1" smtClean="0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หมายถึง มาอยู่ในสถานที่ราชการแต่ไม่สนใจไปธุระ ไม่ปฏิบัติราชการตามหน้าที่ ปล่อยให้งานคั่งค้าง</a:t>
            </a:r>
            <a:endParaRPr lang="en-US" sz="36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/>
            <a:endParaRPr lang="th-TH" sz="4400" b="1" smtClean="0">
              <a:effectLst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41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ชื่อเรื่อง 1"/>
          <p:cNvSpPr>
            <a:spLocks noGrp="1"/>
          </p:cNvSpPr>
          <p:nvPr>
            <p:ph type="title"/>
          </p:nvPr>
        </p:nvSpPr>
        <p:spPr>
          <a:xfrm>
            <a:off x="395288" y="-26988"/>
            <a:ext cx="9761537" cy="1431926"/>
          </a:xfrm>
        </p:spPr>
        <p:txBody>
          <a:bodyPr/>
          <a:lstStyle/>
          <a:p>
            <a:pPr indent="914400"/>
            <a:r>
              <a:rPr lang="th-TH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400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มาตรา ๘๒(๖) ต้องรักษาความลับของทางราชการ</a:t>
            </a:r>
            <a:endParaRPr lang="en-US" sz="4000" smtClean="0">
              <a:solidFill>
                <a:srgbClr val="FF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75459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1643063"/>
            <a:ext cx="7539037" cy="4876800"/>
          </a:xfrm>
        </p:spPr>
        <p:txBody>
          <a:bodyPr/>
          <a:lstStyle/>
          <a:p>
            <a:r>
              <a:rPr lang="th-TH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คำว่า </a:t>
            </a:r>
            <a:r>
              <a:rPr lang="en-US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ความลับ</a:t>
            </a:r>
            <a:r>
              <a:rPr lang="en-US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r>
              <a:rPr lang="th-TH" sz="4000" b="1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หมายถึง เรื่องราว            ที่ไม่พึงเปิดเผย</a:t>
            </a:r>
            <a:endParaRPr lang="en-US" sz="4000" b="1" smtClean="0">
              <a:solidFill>
                <a:srgbClr val="00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4000" b="1" smtClean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ระเบียบว่าด้วยการรักษาความลับของทางราชการ พ.ศ. 2544  กำหนดชั้นความลับ ของทางราชการไว้เป็น 3 ชั้น คือ ลับที่สุด ลับมาก และลับ </a:t>
            </a:r>
            <a:endParaRPr lang="en-US" sz="4000" b="1" smtClean="0"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1" tIns="45675" rIns="91341" bIns="45675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6FC887EC-2690-45C7-841A-9C10A8C17D43}" type="slidenum">
              <a:rPr lang="en-US" sz="2600" smtClean="0">
                <a:solidFill>
                  <a:srgbClr val="000000"/>
                </a:solidFill>
                <a:latin typeface="Angsana New" panose="02020603050405020304" pitchFamily="18" charset="-34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th-TH" sz="2600" smtClean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400" dirty="0" smtClean="0">
                <a:solidFill>
                  <a:schemeClr val="bg1"/>
                </a:solidFill>
              </a:rPr>
              <a:t>         </a:t>
            </a:r>
            <a:r>
              <a:rPr lang="th-TH" sz="400" dirty="0" smtClean="0">
                <a:solidFill>
                  <a:schemeClr val="bg1"/>
                </a:solidFill>
              </a:rPr>
              <a:t>              </a:t>
            </a:r>
          </a:p>
          <a:p>
            <a:pPr algn="ctr">
              <a:lnSpc>
                <a:spcPct val="60000"/>
              </a:lnSpc>
              <a:buFontTx/>
              <a:buNone/>
              <a:defRPr/>
            </a:pPr>
            <a:endParaRPr lang="en-US" sz="4800" b="1" dirty="0" smtClean="0">
              <a:latin typeface="KodchiangUPC" pitchFamily="18" charset="-34"/>
              <a:cs typeface="KodchiangUPC" pitchFamily="18" charset="-34"/>
            </a:endParaRPr>
          </a:p>
          <a:p>
            <a:pPr algn="ctr">
              <a:lnSpc>
                <a:spcPct val="60000"/>
              </a:lnSpc>
              <a:buFontTx/>
              <a:buNone/>
              <a:defRPr/>
            </a:pPr>
            <a:r>
              <a:rPr lang="th-TH" sz="4800" b="1" dirty="0" smtClean="0"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4800" b="1" dirty="0" smtClean="0">
                <a:solidFill>
                  <a:srgbClr val="FF0000"/>
                </a:solidFill>
                <a:effectLst/>
                <a:latin typeface="JasmineUPC" pitchFamily="18" charset="-34"/>
                <a:cs typeface="JasmineUPC" pitchFamily="18" charset="-34"/>
              </a:rPr>
              <a:t>พ.ร.บ.สุขภาพแห่งชาติ พ.ศ.2550</a:t>
            </a:r>
            <a:endParaRPr lang="th-TH" sz="4000" dirty="0" smtClean="0">
              <a:solidFill>
                <a:srgbClr val="FF00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dirty="0"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dirty="0" smtClean="0"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มาตรา 7 ข้อมูลด้านสุขภาพของบุคคล เป็น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     ความลับส่วนบุคคล 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ผู้ใดจะนำไปเปิดเผยในประการ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ที่น่าจะทำให้บุคคลนั้นเสียหายไม่ได้ </a:t>
            </a:r>
            <a:r>
              <a:rPr lang="th-TH" sz="40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เว้นแต่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การเปิดเผยนั้นเป็นไปตามความประสงค์ของบุคคล 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นั้นโดยตรง หรือมี</a:t>
            </a:r>
            <a:r>
              <a:rPr lang="th-TH" sz="4000" b="1" u="sng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กฎหมายเฉพาะบัญญัติให้ต้อง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4000" b="1" u="sng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เปิดเผย </a:t>
            </a:r>
            <a:r>
              <a:rPr lang="th-TH" sz="4000" b="1" u="sng" dirty="0" smtClean="0">
                <a:effectLst/>
                <a:latin typeface="JasmineUPC" pitchFamily="18" charset="-34"/>
                <a:cs typeface="JasmineUPC" pitchFamily="18" charset="-34"/>
              </a:rPr>
              <a:t>แต่ไม่ว่าในกรณีใดๆ ผู้ใด</a:t>
            </a: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จะอาศัยอำนาจ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     หรือสิทธิตามกฎหมายว่าด้วยข้อมูลข่าวสารของ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     ราชการหรือกฎหมายอื่น เพื่อขอเอกสารเกี่ยวกับ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cs typeface="JasmineUPC" pitchFamily="18" charset="-34"/>
              </a:rPr>
              <a:t>      ข้อมูลด้านสุขภาพของบุคคลที่ไม่ใช่ของตนไม่ได้ </a:t>
            </a:r>
          </a:p>
          <a:p>
            <a:pPr>
              <a:lnSpc>
                <a:spcPct val="55000"/>
              </a:lnSpc>
              <a:buFontTx/>
              <a:buNone/>
              <a:defRPr/>
            </a:pPr>
            <a:r>
              <a:rPr lang="th-TH" sz="4000" dirty="0" smtClean="0"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endParaRPr lang="th-TH" sz="4000" b="1" dirty="0"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A3206-515A-4B72-9919-3E625C8FF8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097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1" tIns="45675" rIns="91341" bIns="45675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7696E98F-AFBA-4ED0-9E81-58190427A9CA}" type="slidenum">
              <a:rPr lang="en-US" sz="2600" smtClean="0">
                <a:solidFill>
                  <a:srgbClr val="000000"/>
                </a:solidFill>
                <a:latin typeface="Angsana New" panose="02020603050405020304" pitchFamily="18" charset="-34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th-TH" sz="2600" smtClean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th-TH" sz="4000" b="1" dirty="0">
              <a:solidFill>
                <a:srgbClr val="00FF00"/>
              </a:solidFill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th-TH" sz="4000" b="1" dirty="0">
              <a:solidFill>
                <a:srgbClr val="00FF00"/>
              </a:solidFill>
              <a:cs typeface="KodchiangUPC" pitchFamily="18" charset="-34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800" b="1" dirty="0">
                <a:solidFill>
                  <a:srgbClr val="00FF00"/>
                </a:solidFill>
                <a:cs typeface="KodchiangUPC" pitchFamily="18" charset="-34"/>
              </a:rPr>
              <a:t>             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มาตรา 49 ผู้ใดฝ่าฝืนมาตรา 7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       ต้องระวางโทษจำคุกไม่เกิน </a:t>
            </a:r>
            <a:r>
              <a:rPr lang="en-US" sz="4800" b="1" dirty="0">
                <a:latin typeface="JasmineUPC" pitchFamily="18" charset="-34"/>
                <a:cs typeface="JasmineUPC" pitchFamily="18" charset="-34"/>
              </a:rPr>
              <a:t>6 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เดือน หรือ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sz="4800" b="1" dirty="0" smtClean="0">
                <a:latin typeface="JasmineUPC" pitchFamily="18" charset="-34"/>
                <a:cs typeface="JasmineUPC" pitchFamily="18" charset="-34"/>
              </a:rPr>
              <a:t>ปรับ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ไม่เกิน </a:t>
            </a:r>
            <a:r>
              <a:rPr lang="en-US" sz="4800" b="1" dirty="0">
                <a:latin typeface="JasmineUPC" pitchFamily="18" charset="-34"/>
                <a:cs typeface="JasmineUPC" pitchFamily="18" charset="-34"/>
              </a:rPr>
              <a:t>10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,</a:t>
            </a:r>
            <a:r>
              <a:rPr lang="en-US" sz="4800" b="1" dirty="0">
                <a:latin typeface="JasmineUPC" pitchFamily="18" charset="-34"/>
                <a:cs typeface="JasmineUPC" pitchFamily="18" charset="-34"/>
              </a:rPr>
              <a:t>000 </a:t>
            </a: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บาท หรือทั้งจำทั้งปรับ    </a:t>
            </a:r>
          </a:p>
          <a:p>
            <a:pPr>
              <a:lnSpc>
                <a:spcPct val="55000"/>
              </a:lnSpc>
              <a:buFontTx/>
              <a:buNone/>
              <a:defRPr/>
            </a:pPr>
            <a:endParaRPr lang="th-TH" sz="4800" b="1" dirty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55000"/>
              </a:lnSpc>
              <a:buFontTx/>
              <a:buNone/>
              <a:defRPr/>
            </a:pP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             ความผิดตามมาตรานี้เป็นความผิด</a:t>
            </a:r>
          </a:p>
          <a:p>
            <a:pPr>
              <a:lnSpc>
                <a:spcPct val="55000"/>
              </a:lnSpc>
              <a:buFontTx/>
              <a:buNone/>
              <a:defRPr/>
            </a:pPr>
            <a:r>
              <a:rPr lang="th-TH" sz="4800" b="1" dirty="0">
                <a:latin typeface="JasmineUPC" pitchFamily="18" charset="-34"/>
                <a:cs typeface="JasmineUPC" pitchFamily="18" charset="-34"/>
              </a:rPr>
              <a:t>       อันยอมความได้</a:t>
            </a:r>
            <a:r>
              <a:rPr lang="th-TH" sz="4800" dirty="0">
                <a:latin typeface="JasmineUPC" pitchFamily="18" charset="-34"/>
                <a:cs typeface="JasmineUPC" pitchFamily="18" charset="-34"/>
              </a:rPr>
              <a:t> </a:t>
            </a:r>
            <a:endParaRPr lang="th-TH" sz="48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A3206-515A-4B72-9919-3E625C8FF8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531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ตัวแทน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1" tIns="45675" rIns="91341" bIns="45675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A2ED01D7-7694-41CB-A249-8232E7A4DDE9}" type="slidenum">
              <a:rPr lang="en-US" sz="2600" smtClean="0">
                <a:solidFill>
                  <a:srgbClr val="000000"/>
                </a:solidFill>
                <a:latin typeface="Angsana New" panose="02020603050405020304" pitchFamily="18" charset="-34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th-TH" sz="2600" smtClean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27853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5406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45675" rIns="91341" bIns="45675">
            <a:spAutoFit/>
          </a:bodyPr>
          <a:lstStyle>
            <a:lvl1pPr marL="222250" indent="-2222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th-TH" sz="2800" b="1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28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       </a:t>
            </a: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มาตรา 8 ในการบริการสาธารณสุข บุคลากรด้านสาธารณสุข </a:t>
            </a:r>
            <a:r>
              <a:rPr lang="th-TH" sz="4000" b="1" smtClean="0">
                <a:solidFill>
                  <a:srgbClr val="66FF3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ต้องแจ้งข้อมูลด้านสุขภาพที่เกี่ยวข้องกับการให้บริการ </a:t>
            </a: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ห้ผู้รับบริการทราบอย่างเพียงพอที่ผู้รับบริการจะใช้ประกอบการตัดสินใจในการรับหรือไม่รับบริการใด  และใน</a:t>
            </a:r>
            <a:r>
              <a:rPr lang="th-TH" sz="4000" b="1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กรณีที่ผู้รับบริการปฏิเสธไม่รับบริการใด จะให้บริการนั้นมิได้</a:t>
            </a:r>
            <a:br>
              <a:rPr lang="th-TH" sz="4000" b="1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       ในกรณีที่เกิดความเสียหายหรืออันตรายแก่ผู้รับบริการเพราะเหตุที่ผู้รับบริการปกปิดข้อเท็จจริง</a:t>
            </a:r>
            <a:r>
              <a:rPr lang="en-US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ที่ตนรู้และควรบอกให้แจ้งหรือแจ้งข้อความอันเป็นเท็จ </a:t>
            </a:r>
            <a:r>
              <a:rPr lang="th-TH" sz="40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ผู้ให้บริการไม่ต้องรับผิดชอบในความเสียหายหรืออันตรายนั้น </a:t>
            </a:r>
            <a:r>
              <a:rPr lang="th-TH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เว้นแต่เป็นกรณีที่ผู้ให้บริการประมาทเลินเล่ออย่างร้ายแรง </a:t>
            </a:r>
            <a:r>
              <a:rPr lang="th-TH" sz="4000" b="1" smtClean="0">
                <a:solidFill>
                  <a:srgbClr val="FFFFFF"/>
                </a:solidFill>
                <a:latin typeface="Arial" panose="020B0604020202020204" pitchFamily="34" charset="0"/>
              </a:rPr>
              <a:t>       </a:t>
            </a:r>
            <a:r>
              <a:rPr lang="th-TH" sz="3600" b="1" smtClean="0">
                <a:solidFill>
                  <a:srgbClr val="FFFFFF"/>
                </a:solidFill>
                <a:latin typeface="Arial" panose="020B0604020202020204" pitchFamily="34" charset="0"/>
              </a:rPr>
              <a:t>    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th-TH" sz="3600" b="1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th-TH" sz="36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A3206-515A-4B72-9919-3E625C8FF8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536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solidFill>
            <a:schemeClr val="bg2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/>
        </p:spPr>
        <p:txBody>
          <a:bodyPr lIns="91341" tIns="45675" rIns="91341" bIns="45675">
            <a:spAutoFit/>
          </a:bodyPr>
          <a:lstStyle>
            <a:lvl1pPr marL="222250" indent="-2222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th-TH" b="1" dirty="0">
                <a:solidFill>
                  <a:srgbClr val="FFFFFF"/>
                </a:solidFill>
                <a:latin typeface="Arial" pitchFamily="34" charset="0"/>
                <a:cs typeface="KodchiangUPC" pitchFamily="18" charset="-34"/>
              </a:rPr>
              <a:t>(มาตรา 8 ต่อ)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99FF"/>
                </a:solidFill>
                <a:latin typeface="Arial" pitchFamily="34" charset="0"/>
              </a:rPr>
              <a:t>     </a:t>
            </a:r>
            <a:r>
              <a:rPr lang="th-TH" sz="4000" b="1" dirty="0" smtClean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ความ</a:t>
            </a:r>
            <a:r>
              <a:rPr lang="th-TH" sz="4000" b="1" dirty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ในวรรคหนึ่งมิให้ใช้บังคับกับกรณีดังต่อไปนี้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       </a:t>
            </a:r>
            <a:r>
              <a:rPr lang="th-TH" sz="4000" b="1" dirty="0">
                <a:solidFill>
                  <a:srgbClr val="FFFF66"/>
                </a:solidFill>
                <a:latin typeface="JasmineUPC" pitchFamily="18" charset="-34"/>
                <a:cs typeface="JasmineUPC" pitchFamily="18" charset="-34"/>
              </a:rPr>
              <a:t>(1) ผู้รับบริการอยู่ในภาวะที่เสี่ยงอันตรายถึงชีวิต</a:t>
            </a:r>
            <a:r>
              <a:rPr lang="th-TH" sz="4000" b="1" dirty="0" smtClean="0">
                <a:solidFill>
                  <a:srgbClr val="FFFF66"/>
                </a:solidFill>
                <a:latin typeface="JasmineUPC" pitchFamily="18" charset="-34"/>
                <a:cs typeface="JasmineUPC" pitchFamily="18" charset="-34"/>
              </a:rPr>
              <a:t>และมี</a:t>
            </a:r>
            <a:r>
              <a:rPr lang="th-TH" sz="4000" b="1" dirty="0">
                <a:solidFill>
                  <a:srgbClr val="FFFF66"/>
                </a:solidFill>
                <a:latin typeface="JasmineUPC" pitchFamily="18" charset="-34"/>
                <a:cs typeface="JasmineUPC" pitchFamily="18" charset="-34"/>
              </a:rPr>
              <a:t>ความจำเป็นต้องให้ความช่วยเหลือเป็นการรีบด่วน</a:t>
            </a:r>
            <a:br>
              <a:rPr lang="th-TH" sz="4000" b="1" dirty="0">
                <a:solidFill>
                  <a:srgbClr val="FFFF66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     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(2) ผู้รับบริการ</a:t>
            </a:r>
            <a:r>
              <a:rPr lang="th-TH" sz="4000" b="1" dirty="0">
                <a:solidFill>
                  <a:srgbClr val="66CCFF">
                    <a:lumMod val="60000"/>
                    <a:lumOff val="40000"/>
                  </a:srgbClr>
                </a:solidFill>
                <a:latin typeface="JasmineUPC" pitchFamily="18" charset="-34"/>
                <a:cs typeface="JasmineUPC" pitchFamily="18" charset="-34"/>
              </a:rPr>
              <a:t>ไม่อยู่ฐานะที่จะรับทราบข้อมูล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ได้ </a:t>
            </a:r>
            <a:r>
              <a:rPr lang="en-US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และไม่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อาจแจ้งให้บุคคลซึ่งเป็นทายาทโดยธรรมตาม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ประมวล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กฎหมายแพ่งและพาณิชย์ลำดับใดลำดับหนึ่ง 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หรือ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ผู้ปกครองผู้พิทักษ์ หรือผู้อนุบาลของผู้รับบริการ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err="1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เเล้ว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แต่กรณี </a:t>
            </a:r>
            <a:r>
              <a:rPr lang="th-TH" sz="4000" b="1" dirty="0" smtClean="0">
                <a:solidFill>
                  <a:srgbClr val="66CCFF">
                    <a:lumMod val="60000"/>
                    <a:lumOff val="40000"/>
                  </a:srgbClr>
                </a:solidFill>
                <a:latin typeface="JasmineUPC" pitchFamily="18" charset="-34"/>
                <a:cs typeface="JasmineUPC" pitchFamily="18" charset="-34"/>
              </a:rPr>
              <a:t>รับทราบข้อมูลแทน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ในขณะ</a:t>
            </a:r>
            <a:r>
              <a:rPr lang="th-TH" sz="4000" b="1" dirty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นั้น</a:t>
            </a:r>
            <a:r>
              <a:rPr lang="th-TH" sz="4000" b="1" dirty="0" smtClean="0">
                <a:solidFill>
                  <a:srgbClr val="FFCC00"/>
                </a:solidFill>
                <a:latin typeface="JasmineUPC" pitchFamily="18" charset="-34"/>
                <a:cs typeface="JasmineUPC" pitchFamily="18" charset="-34"/>
              </a:rPr>
              <a:t>ได้</a:t>
            </a:r>
            <a:endParaRPr lang="th-TH" dirty="0" smtClean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A3206-515A-4B72-9919-3E625C8FF8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88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143000"/>
            <a:ext cx="7615238" cy="36433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h-TH" sz="48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๘๒(๗) ต้องสุภาพเรียบร้อย รักษาความสามัคคี และต้องช่วยเหลือกันในการปฏิบัติราชการ ระหว่างข้าราชการด้วยกัน และผู้ร่วมปฏิบัติราชการ</a:t>
            </a:r>
          </a:p>
          <a:p>
            <a:pPr eaLnBrk="1" hangingPunct="1">
              <a:defRPr/>
            </a:pPr>
            <a:endParaRPr lang="th-TH" dirty="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1000125"/>
            <a:ext cx="8001000" cy="4214813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sz="5400" b="1" smtClean="0"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มาตรา ๘๒(๘) ต้องต้อนรับ ให้ความสะดวก  ให้ความเป็นธรรม และให้การสงเคราะห์แก่ประชาชนผู้ติดต่อราชการเกี่ยวกับหน้าที่ของตน</a:t>
            </a:r>
            <a:endParaRPr lang="en-US" sz="5400" b="1" smtClean="0"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48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ตัวยึดเนื้อหา 2"/>
          <p:cNvSpPr>
            <a:spLocks noGrp="1"/>
          </p:cNvSpPr>
          <p:nvPr>
            <p:ph idx="1"/>
          </p:nvPr>
        </p:nvSpPr>
        <p:spPr>
          <a:xfrm>
            <a:off x="857250" y="857250"/>
            <a:ext cx="7643813" cy="4500563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400" b="1" smtClean="0">
                <a:effectLst/>
                <a:latin typeface="JasmineUPC" pitchFamily="18" charset="-34"/>
                <a:cs typeface="JasmineUPC" pitchFamily="18" charset="-34"/>
              </a:rPr>
              <a:t>๘๒(๙) ต้องวางตนเป็นกลางทางการเมืองในการปฏิบัติหน้าที่ราชการและในการปฏิบัติการอื่นที่เกี่ยวข้องกับประชาชน กับจะต้องปฏิบัติตามระเบียบของทางราชการว่าด้วยมารยาททางการเมืองของข้าราชการด้วย</a:t>
            </a:r>
            <a:endParaRPr lang="en-US" sz="4400" b="1" smtClean="0"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4400" b="1" smtClean="0"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49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642938" y="2857500"/>
            <a:ext cx="7358062" cy="164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th-TH" sz="3600" b="1" kern="10" smtClean="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14375" y="428625"/>
            <a:ext cx="7358063" cy="56943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r>
              <a:rPr lang="th-TH" altLang="en-US" b="1" smtClean="0">
                <a:solidFill>
                  <a:srgbClr val="FF66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3. จัดทำโครงการอบรม/ประชุม/สัมมนา/ศึกษาดูงาน ว่ามีการ</a:t>
            </a:r>
          </a:p>
          <a:p>
            <a:pPr eaLnBrk="0" hangingPunct="0"/>
            <a:r>
              <a:rPr lang="th-TH" altLang="en-US" b="1" smtClean="0">
                <a:solidFill>
                  <a:srgbClr val="FF66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ดำเนินการภายในประเทศ และเบิกจ่ายเงินราชการ</a:t>
            </a:r>
            <a:endParaRPr lang="en-US" altLang="en-US" b="1" smtClean="0">
              <a:solidFill>
                <a:srgbClr val="FF66FF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en-US" altLang="en-US" b="1" smtClean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: </a:t>
            </a:r>
            <a:r>
              <a:rPr lang="th-TH" altLang="en-US" b="1" smtClean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ไม่มีการดำเนินการตามโครงการเลย แต่นำเงินที่เบิกจ่าย</a:t>
            </a:r>
          </a:p>
          <a:p>
            <a:pPr eaLnBrk="0" hangingPunct="0"/>
            <a:r>
              <a:rPr lang="th-TH" altLang="en-US" b="1" smtClean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 ไปเป็นค่าใช้จ่ายในการพักผ่อน/ท่องเที่ยวภายในประเทศ </a:t>
            </a:r>
          </a:p>
          <a:p>
            <a:pPr eaLnBrk="0" hangingPunct="0"/>
            <a:r>
              <a:rPr lang="th-TH" altLang="en-US" b="1" smtClean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 หรือไปต่างประเทศ</a:t>
            </a:r>
            <a:endParaRPr lang="en-US" altLang="en-US" b="1" smtClean="0">
              <a:solidFill>
                <a:srgbClr val="FFFF0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en-US" altLang="en-US" b="1" smtClean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:  </a:t>
            </a:r>
            <a:r>
              <a:rPr lang="th-TH" altLang="en-US" b="1" smtClean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มีการศึกษาดูงานบ้าง แต่ส่วนใหญ่เป็นกิจในเรื่องส่วนตัว </a:t>
            </a:r>
          </a:p>
          <a:p>
            <a:pPr eaLnBrk="0" hangingPunct="0"/>
            <a:r>
              <a:rPr lang="th-TH" altLang="en-US" b="1" smtClean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 เช่น ไปซ้อมและรับปริญญา </a:t>
            </a:r>
          </a:p>
          <a:p>
            <a:pPr eaLnBrk="0" hangingPunct="0"/>
            <a:r>
              <a:rPr lang="th-TH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4. เบิกจ่ายเงินราชการเป็นเท็จ/ทุจริตหรือผิดระเบียบ</a:t>
            </a:r>
            <a:endParaRPr lang="en-US" altLang="en-US" b="1" smtClean="0">
              <a:solidFill>
                <a:srgbClr val="00FF0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th-TH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</a:t>
            </a:r>
            <a:r>
              <a:rPr lang="en-US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: </a:t>
            </a:r>
            <a:r>
              <a:rPr lang="th-TH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ทุจริต/ยักยอกเงินราชการ นำไปใช้ส่วนตัว</a:t>
            </a:r>
            <a:endParaRPr lang="en-US" altLang="en-US" b="1" smtClean="0">
              <a:solidFill>
                <a:srgbClr val="00FF0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th-TH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</a:t>
            </a:r>
            <a:r>
              <a:rPr lang="en-US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: </a:t>
            </a:r>
            <a:r>
              <a:rPr lang="th-TH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เบิกจ่ายโดยไม่มีหลักฐานการใช้จ่ายในงานราชการ </a:t>
            </a:r>
            <a:endParaRPr lang="en-US" altLang="en-US" b="1" smtClean="0">
              <a:solidFill>
                <a:srgbClr val="00FF0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eaLnBrk="0" hangingPunct="0"/>
            <a:r>
              <a:rPr lang="th-TH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</a:t>
            </a:r>
            <a:r>
              <a:rPr lang="en-US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: </a:t>
            </a:r>
            <a:r>
              <a:rPr lang="th-TH" altLang="en-US" b="1" smtClean="0">
                <a:solidFill>
                  <a:srgbClr val="00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เงินค่าป่วยการของ อสม. ไม่จ่าย/จ่ายไม่ครบ/จ่ายล่าช้า</a:t>
            </a:r>
          </a:p>
          <a:p>
            <a:pPr eaLnBrk="0" hangingPunct="0"/>
            <a:r>
              <a:rPr lang="th-TH" altLang="en-US" b="1" smtClean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5. ละทิ้งหน้าที่ราชการ/ขาดงาน</a:t>
            </a:r>
          </a:p>
          <a:p>
            <a:pPr eaLnBrk="0" hangingPunct="0"/>
            <a:r>
              <a:rPr lang="th-TH" altLang="en-US" b="1" smtClean="0">
                <a:solidFill>
                  <a:srgbClr val="E0F5FF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6. ชู้สาว/เมาสุรา/มาทำงานสาย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F56-AECA-49AE-8D71-21B9AED3AFE2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79388" y="685800"/>
            <a:ext cx="2716212" cy="5486400"/>
          </a:xfrm>
          <a:prstGeom prst="rightArrow">
            <a:avLst>
              <a:gd name="adj1" fmla="val 73435"/>
              <a:gd name="adj2" fmla="val 35417"/>
            </a:avLst>
          </a:prstGeom>
          <a:gradFill rotWithShape="0">
            <a:gsLst>
              <a:gs pos="0">
                <a:srgbClr val="0066FF"/>
              </a:gs>
              <a:gs pos="50000">
                <a:schemeClr val="hlink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143125"/>
            <a:ext cx="2343150" cy="27241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3200" dirty="0" smtClean="0">
                <a:solidFill>
                  <a:srgbClr val="000000"/>
                </a:solidFill>
              </a:rPr>
              <a:t>ระเบียบสำนักนายกรัฐมนตรี         ว่าด้วยมารยาท           ทางการเมืองของข้าราชการ</a:t>
            </a:r>
            <a:r>
              <a:rPr lang="th-TH" sz="3200" dirty="0" err="1" smtClean="0">
                <a:solidFill>
                  <a:srgbClr val="000000"/>
                </a:solidFill>
              </a:rPr>
              <a:t>พลเรือน</a:t>
            </a:r>
            <a:r>
              <a:rPr lang="th-TH" sz="3200" dirty="0" smtClean="0">
                <a:solidFill>
                  <a:srgbClr val="000000"/>
                </a:solidFill>
              </a:rPr>
              <a:t> พ.ศ.๒๔๙๙ </a:t>
            </a:r>
            <a:endParaRPr lang="th-TH" sz="3200" b="0" dirty="0" smtClean="0">
              <a:solidFill>
                <a:srgbClr val="000000"/>
              </a:solidFill>
              <a:cs typeface="LilyUPC" pitchFamily="34" charset="-34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71813" y="928688"/>
            <a:ext cx="5572125" cy="5072062"/>
          </a:xfrm>
          <a:ln w="57150" cmpd="thinThick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th-TH" b="1" dirty="0" smtClean="0">
                <a:effectLst/>
              </a:rPr>
              <a:t>ไม่แต่งเครื่องแบบของพรรคการเมืองเข้าไปในสถานที่ราชการ</a:t>
            </a:r>
            <a:endParaRPr lang="en-US" b="1" dirty="0" smtClean="0">
              <a:effectLst/>
            </a:endParaRPr>
          </a:p>
          <a:p>
            <a:pPr>
              <a:defRPr/>
            </a:pPr>
            <a:r>
              <a:rPr lang="th-TH" b="1" dirty="0" smtClean="0">
                <a:effectLst/>
              </a:rPr>
              <a:t> ไม่บังคับให้ผู้อยู่ใต้บังคับบัญชาหรือประชาชน เป็นสมาชิกในพรรคการเมือง และไม่กระทำการในทางให้คุณให้โทษ เพราะเหตุที่ผู้อยู่ใต้บังคับบัญชาหรือประชาชนนิยมหรือเป็นสมาชิก ในพรรคการเมืองใดที่ตั้งขึ้นโดยชอบด้วยกฎหมาย</a:t>
            </a:r>
            <a:endParaRPr lang="en-US" b="1" dirty="0" smtClean="0">
              <a:effectLst/>
            </a:endParaRPr>
          </a:p>
          <a:p>
            <a:pPr>
              <a:defRPr/>
            </a:pPr>
            <a:r>
              <a:rPr lang="th-TH" b="1" dirty="0" smtClean="0">
                <a:effectLst/>
              </a:rPr>
              <a:t>ไม่ทำการขอร้องให้บุคคลใดอุทิศเงินหรือทรัพย์สินเพื่อประโยชน์แก่พรรคการเมือง</a:t>
            </a:r>
            <a:endParaRPr lang="en-US" b="1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50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1962150"/>
            <a:ext cx="8858250" cy="11811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sz="5400" b="0" dirty="0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การกระทำประพฤติเสื่อมเสีย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3143250"/>
            <a:ext cx="6143625" cy="2933700"/>
          </a:xfrm>
          <a:solidFill>
            <a:srgbClr val="66FF33"/>
          </a:soli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914400" indent="-914400" eaLnBrk="1" hangingPunct="1"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   ๑. ทำให้เสื่อมเสียชื่อเสียงและ เกียรติศักดิ์ของตน</a:t>
            </a:r>
          </a:p>
          <a:p>
            <a:pPr marL="914400" indent="-914400" eaLnBrk="1" hangingPunct="1"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  ๒. สังคมรู้สึกรังเกียจหรือรับไม่ได้</a:t>
            </a:r>
          </a:p>
          <a:p>
            <a:pPr marL="914400" indent="-914400" eaLnBrk="1" hangingPunct="1"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  ๓. กระทำโดยเจตนา</a:t>
            </a: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 bwMode="auto">
          <a:xfrm>
            <a:off x="714375" y="285750"/>
            <a:ext cx="771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cs typeface="JasmineUPC" pitchFamily="18" charset="-34"/>
              </a:rPr>
              <a:t>มาตรา ๘๒(๑๐) ต้องรักษาชื่อเสียงของตน และรักษาเกียรติศักดิ์ของตำแหน่งหน้าที่ราชการของตนให้เสื่อมเสีย</a:t>
            </a:r>
            <a:endParaRPr lang="en-US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51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1285875" y="214313"/>
            <a:ext cx="5429250" cy="1428750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00232" y="285728"/>
            <a:ext cx="4786312" cy="1357312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0" dirty="0" smtClean="0">
                <a:solidFill>
                  <a:schemeClr val="hlink"/>
                </a:solidFill>
              </a:rPr>
              <a:t>        </a:t>
            </a:r>
            <a:r>
              <a:rPr lang="th-TH" sz="7200" dirty="0" smtClean="0">
                <a:solidFill>
                  <a:schemeClr val="hlink"/>
                </a:solidFill>
              </a:rPr>
              <a:t>มาตรา ๘๓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2071678"/>
            <a:ext cx="7286625" cy="2857500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ข้าราชการ</a:t>
            </a:r>
            <a:r>
              <a:rPr lang="th-TH" sz="60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พลเรือน</a:t>
            </a:r>
            <a:endParaRPr lang="th-TH" sz="60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สามัญ ต้องไม่กระทำการ</a:t>
            </a:r>
          </a:p>
          <a:p>
            <a:pPr eaLnBrk="1" hangingPunct="1">
              <a:defRPr/>
            </a:pPr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อันเป็นข้อห้ามดังต่อไปนี้</a:t>
            </a:r>
          </a:p>
          <a:p>
            <a:pPr eaLnBrk="1" hangingPunct="1">
              <a:defRPr/>
            </a:pPr>
            <a:r>
              <a:rPr lang="th-TH" sz="6000" b="1" dirty="0" smtClean="0">
                <a:solidFill>
                  <a:srgbClr val="F2F2F2"/>
                </a:solidFill>
                <a:effectLst/>
                <a:latin typeface="Browallia New" pitchFamily="34" charset="-34"/>
                <a:sym typeface="Wingdings" pitchFamily="2" charset="2"/>
              </a:rPr>
              <a:t>  </a:t>
            </a:r>
            <a:endParaRPr lang="th-TH" sz="6000" b="1" dirty="0" smtClean="0">
              <a:solidFill>
                <a:srgbClr val="00FF0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28750" y="4500563"/>
            <a:ext cx="7500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h-TH" sz="36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232A-E6B3-4A2F-BA61-99BE729B0C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52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500063"/>
            <a:ext cx="7715250" cy="3143250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๘๓(๑)  ต้องไม่รายงานเท็จต่อผู้บังคับบัญชา การรายงานโดยปกปิดข้อความซึ่งควรต้องแจ้งถือว่าเป็นการรายงานเท็จด้วย</a:t>
            </a:r>
            <a:endParaRPr lang="en-US" sz="40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AutoNum type="thaiNumParenBoth"/>
              <a:defRPr/>
            </a:pPr>
            <a:endParaRPr lang="th-TH" sz="2400" dirty="0" smtClean="0"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dirty="0" smtClean="0"/>
          </a:p>
        </p:txBody>
      </p:sp>
      <p:sp>
        <p:nvSpPr>
          <p:cNvPr id="137" name="ตัวยึดเนื้อหา 2"/>
          <p:cNvSpPr txBox="1">
            <a:spLocks/>
          </p:cNvSpPr>
          <p:nvPr/>
        </p:nvSpPr>
        <p:spPr bwMode="auto">
          <a:xfrm>
            <a:off x="785813" y="4357688"/>
            <a:ext cx="6929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defRPr/>
            </a:pPr>
            <a:endParaRPr lang="th-TH" sz="4800" b="1" kern="0" dirty="0"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indent="914400">
              <a:defRPr/>
            </a:pPr>
            <a:endParaRPr lang="th-TH" sz="2400" kern="0" dirty="0"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h-TH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57250" y="2428875"/>
            <a:ext cx="76438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th-TH" sz="4000" b="1" dirty="0">
                <a:solidFill>
                  <a:srgbClr val="E5FBEF"/>
                </a:solidFill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  </a:t>
            </a:r>
            <a:r>
              <a:rPr lang="en-US" sz="4000" b="1" dirty="0">
                <a:solidFill>
                  <a:srgbClr val="E5FBEF"/>
                </a:solidFill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- </a:t>
            </a:r>
            <a:r>
              <a:rPr lang="th-TH" sz="3600" b="1" dirty="0">
                <a:solidFill>
                  <a:srgbClr val="E5FBE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มีการรายงาน อาจด้วยวาจา/หนังสือ/วิธีอื่นใด           จะเป็นการรายงานเพื่อพิจารณาวินิจฉัย หรือจะ                 ขออนุญาตหรือขออนุมัติ หรือ เพื่อทราบ</a:t>
            </a:r>
          </a:p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-</a:t>
            </a: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รายงานเป็นเท็จ คือ  ไม่เป็นความจริง/บางส่วน</a:t>
            </a:r>
          </a:p>
          <a:p>
            <a:pPr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ไม่เป็นความจริง/ปกปิดข้อความที่ควรต้องบอก </a:t>
            </a:r>
          </a:p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en-US" sz="3600" b="1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- </a:t>
            </a:r>
            <a:r>
              <a:rPr lang="th-TH" sz="3600" b="1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รายงานต่อผู้บังคับบัญชาตามกฎหมาย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53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428625"/>
            <a:ext cx="7786687" cy="2714625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๘๓(๒) ต้องไม่ปฏิบัติราชการอันเป็นการกระทำการข้ามผู้บังคับบัญชาเหนือตน เว้นแต่ผู้บังคับบัญชาเหนือตนขึ้นไปเป็นผู้สั่งให้กระทำหรือได้รับอนุญาตเป็นพิเศษชั่วครั้งคราว</a:t>
            </a:r>
            <a:endParaRPr lang="th-TH" sz="4000" dirty="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1357313" y="3071813"/>
            <a:ext cx="7286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ต้องเป็นการปฏิบัติราชการตามหน้าที่</a:t>
            </a:r>
          </a:p>
          <a:p>
            <a:pPr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sz="3200" b="1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การที่ข้าราชการ ร้องเรียน/ร้องทุกข์/ขอความ              </a:t>
            </a:r>
          </a:p>
          <a:p>
            <a:pPr>
              <a:defRPr/>
            </a:pPr>
            <a:r>
              <a:rPr lang="th-TH" sz="3200" b="1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เป็นธรรม ไม่ใช่การปฏิบัติหน้าที่ราชการ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เป็นการกระทำที่ข้ามผู้บังคับบัญชาตามกฎหมาย</a:t>
            </a:r>
          </a:p>
          <a:p>
            <a:pPr>
              <a:defRPr/>
            </a:pPr>
            <a:r>
              <a:rPr lang="th-TH" sz="32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เหนือตนตั้งแต่ลำดับหนึ่ง ขึ้นไป</a:t>
            </a:r>
            <a:endParaRPr lang="th-TH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54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 bwMode="auto">
          <a:xfrm>
            <a:off x="571472" y="357166"/>
            <a:ext cx="80724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 eaLnBrk="0" hangingPunct="0">
              <a:buFont typeface="Wingdings" pitchFamily="2" charset="2"/>
              <a:buNone/>
              <a:defRPr/>
            </a:pPr>
            <a:r>
              <a:rPr lang="th-TH" sz="4400" b="1" kern="0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มาตรา ๘๓(๓) ต้องไม่อาศัยหรือยอมให้ผู้อื่นอาศัยตำแหน่งหน้าที่ราชการของตนหาประโยชน์ให้แก่ตนเองหรือ</a:t>
            </a:r>
            <a:r>
              <a:rPr lang="th-TH" sz="4400" b="1" kern="0" dirty="0" smtClean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ผู้อื่น</a:t>
            </a:r>
            <a:endParaRPr lang="th-TH" sz="4400" b="1" kern="0" dirty="0">
              <a:solidFill>
                <a:srgbClr val="FFFFFF"/>
              </a:solidFill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indent="914400" eaLnBrk="0" hangingPunct="0">
              <a:buFont typeface="Wingdings" pitchFamily="2" charset="2"/>
              <a:buNone/>
              <a:defRPr/>
            </a:pPr>
            <a:endParaRPr lang="th-TH" sz="4400" b="1" kern="0" dirty="0" smtClean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indent="914400" eaLnBrk="0" hangingPunct="0">
              <a:buFont typeface="Arial" pitchFamily="34" charset="0"/>
              <a:buChar char="•"/>
              <a:defRPr/>
            </a:pPr>
            <a:r>
              <a:rPr lang="th-TH" sz="3600" b="1" dirty="0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ประโยชน์ </a:t>
            </a:r>
            <a:r>
              <a:rPr lang="th-TH" sz="3600" b="1" dirty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คือ อาจเป็นทรัพย์สินเงินทองหรือ</a:t>
            </a:r>
            <a:r>
              <a:rPr lang="th-TH" sz="3600" b="1" dirty="0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</a:t>
            </a:r>
          </a:p>
          <a:p>
            <a:pPr indent="914400" eaLnBrk="0" hangingPunct="0">
              <a:defRPr/>
            </a:pPr>
            <a:r>
              <a:rPr lang="th-TH" sz="3600" b="1" dirty="0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อื่น</a:t>
            </a:r>
            <a:r>
              <a:rPr lang="th-TH" sz="3600" b="1" dirty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ใด เช่น สิทธิบางอย่าง/บริการ</a:t>
            </a:r>
            <a:r>
              <a:rPr lang="th-TH" sz="3600" b="1" dirty="0" smtClean="0">
                <a:solidFill>
                  <a:srgbClr val="FF66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พิเศษ</a:t>
            </a:r>
          </a:p>
          <a:p>
            <a:pPr indent="914400" eaLnBrk="0" hangingPunct="0">
              <a:buFont typeface="Arial" pitchFamily="34" charset="0"/>
              <a:buChar char="•"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หาประโยชน์ กับอำนาจหน้าที่ต้องมี</a:t>
            </a:r>
            <a:r>
              <a:rPr lang="th-TH" sz="36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ส่วน</a:t>
            </a:r>
          </a:p>
          <a:p>
            <a:pPr indent="914400" eaLnBrk="0" hangingPunct="0"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สัมพันธ์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กัน </a:t>
            </a:r>
          </a:p>
          <a:p>
            <a:pPr lvl="7">
              <a:defRPr/>
            </a:pPr>
            <a:endParaRPr lang="en-US" sz="3600" b="1" kern="0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indent="914400" eaLnBrk="0" hangingPunct="0">
              <a:buFont typeface="Wingdings" pitchFamily="2" charset="2"/>
              <a:buNone/>
              <a:defRPr/>
            </a:pPr>
            <a:endParaRPr lang="th-TH" sz="3600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n"/>
              <a:defRPr/>
            </a:pPr>
            <a:endParaRPr lang="th-TH" sz="3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55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1222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ตัวยึดเนื้อหา 2"/>
          <p:cNvSpPr>
            <a:spLocks noGrp="1"/>
          </p:cNvSpPr>
          <p:nvPr>
            <p:ph idx="1"/>
          </p:nvPr>
        </p:nvSpPr>
        <p:spPr>
          <a:xfrm>
            <a:off x="-214313" y="357188"/>
            <a:ext cx="9358313" cy="1928812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h-TH" sz="4400" b="1" smtClean="0"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๘๓(๔) ต้องไม่ประมาทเลินเล่อในหน้าที่ราชการ</a:t>
            </a:r>
            <a:endParaRPr lang="en-US" sz="4400" b="1" smtClean="0">
              <a:effectLst/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sz="4000" b="1" smtClean="0">
              <a:effectLst/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285750" y="1285875"/>
            <a:ext cx="86439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indent="-742950" eaLnBrk="0" hangingPunct="0">
              <a:buFontTx/>
              <a:buAutoNum type="arabicPeriod"/>
              <a:defRPr/>
            </a:pPr>
            <a:r>
              <a:rPr lang="th-TH" sz="3600" b="1" dirty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ความหมายทั่วไป คือ การกระทำที่ไม่รอบคอบ ขาดความระมัดระวัง หรือกระทำไปโดยพลั้งเผลอ หลงลืม  ในการปฏิบัติหน้าที่ราชการ</a:t>
            </a:r>
          </a:p>
          <a:p>
            <a:pPr marL="742950" indent="-742950" eaLnBrk="0" hangingPunct="0">
              <a:buFontTx/>
              <a:buAutoNum type="arabicPeriod"/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ความหมายทางกฎหมายอาญา กระทำโดยประมาท   ได้แก่ กระทำความผิดมิใช่โดยเจตนาแต่กระทำโดยปราศจากความระมัดระวังซึ่งบุคคลในภาวะเช่นนั้นจักต้องมีตามวิสัยและพฤติการณ์ และผู้กระทำอาจใช้         ความระมัดระวังเช่นว่านั้นได้ แต่หาได้ใช้ให้เพียงพอไม่</a:t>
            </a:r>
            <a:endParaRPr lang="en-US" sz="3600" b="1" kern="0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56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214313"/>
            <a:ext cx="7929562" cy="2786062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400" b="1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๘๓(๕) ต้องไม่กระทำการหรือยอมให้ผู้อื่นกระทำการหาผลประโยชน์อันอาจทำให้เสียความเที่ยงธรรมหรือเสื่อมเสียเกียรติศักดิ์ของตำแหน่งหน้าที่ราชการของตน</a:t>
            </a:r>
            <a:endParaRPr lang="en-US" sz="4400" b="1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4000" b="1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571500" y="3500438"/>
            <a:ext cx="76866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endParaRPr lang="en-US" sz="4000" b="1" kern="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79204" name="สี่เหลี่ยมผืนผ้า 4"/>
          <p:cNvSpPr>
            <a:spLocks noChangeArrowheads="1"/>
          </p:cNvSpPr>
          <p:nvPr/>
        </p:nvSpPr>
        <p:spPr bwMode="auto">
          <a:xfrm>
            <a:off x="285750" y="3214688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หาผลประโยชน์โดยทำด้วยตนเอง หรือยอมให้ผู้อื่นกระทำ </a:t>
            </a:r>
          </a:p>
        </p:txBody>
      </p:sp>
      <p:sp>
        <p:nvSpPr>
          <p:cNvPr id="179205" name="สี่เหลี่ยมผืนผ้า 5"/>
          <p:cNvSpPr>
            <a:spLocks noChangeArrowheads="1"/>
          </p:cNvSpPr>
          <p:nvPr/>
        </p:nvSpPr>
        <p:spPr bwMode="auto">
          <a:xfrm>
            <a:off x="285750" y="3786188"/>
            <a:ext cx="85010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>
                <a:solidFill>
                  <a:srgbClr val="FF3300"/>
                </a:solidFill>
                <a:latin typeface="JasmineUPC" pitchFamily="18" charset="-34"/>
                <a:cs typeface="JasmineUPC" pitchFamily="18" charset="-34"/>
              </a:rPr>
              <a:t>อันอาจทำให้เสียความเที่ยงธรรม นั้น จะต้องพิจารณา         </a:t>
            </a:r>
          </a:p>
          <a:p>
            <a:r>
              <a:rPr lang="th-TH" sz="3600" b="1">
                <a:solidFill>
                  <a:srgbClr val="FF3300"/>
                </a:solidFill>
                <a:latin typeface="JasmineUPC" pitchFamily="18" charset="-34"/>
                <a:cs typeface="JasmineUPC" pitchFamily="18" charset="-34"/>
              </a:rPr>
              <a:t>   จากอำนาจหน้าที่ราชการของข้าราชการผู้นั้น</a:t>
            </a:r>
          </a:p>
        </p:txBody>
      </p:sp>
      <p:sp>
        <p:nvSpPr>
          <p:cNvPr id="179206" name="สี่เหลี่ยมผืนผ้า 6"/>
          <p:cNvSpPr>
            <a:spLocks noChangeArrowheads="1"/>
          </p:cNvSpPr>
          <p:nvPr/>
        </p:nvSpPr>
        <p:spPr bwMode="auto">
          <a:xfrm>
            <a:off x="285750" y="5072063"/>
            <a:ext cx="85725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เกียรติศักดิ์ของตำแหน่งหน้าที่ราชการ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หมายถึง ฐานะ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ที่ได้รับการสรรเสริญตามตำแหน่งหน้าที่ราชการ 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57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75" y="428625"/>
            <a:ext cx="7929563" cy="2214563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000" b="1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๘๓(๖) ต้องไม่เป็นกรรมการผู้จัดการ หรือผู้จัดการ หรือดำรงตำแหน่งอื่นใดที่มีลักษณะงานคล้ายคลึงกันนั้นในห้างหุ้นส่วนหรือบริษัท</a:t>
            </a:r>
            <a:endParaRPr lang="en-US" sz="4000" b="1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180227" name="Rectangle 1"/>
          <p:cNvSpPr>
            <a:spLocks noChangeArrowheads="1"/>
          </p:cNvSpPr>
          <p:nvPr/>
        </p:nvSpPr>
        <p:spPr bwMode="auto">
          <a:xfrm>
            <a:off x="500063" y="2571750"/>
            <a:ext cx="8501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ตำแหน่งที่เรียกชื่ออย่างอื่น เช่น กรรมการผู้อำนวยการ               </a:t>
            </a:r>
          </a:p>
          <a:p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หรือผู้อำนวยการ</a:t>
            </a:r>
          </a:p>
          <a:p>
            <a:pPr>
              <a:buFont typeface="Arial" pitchFamily="34" charset="0"/>
              <a:buChar char="•"/>
            </a:pPr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การเป็นผู้ถือหุ้นในบริษัท หรือ เป็นผู้มีหุ้นส่วนในห้าง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หุ้นส่วน โดยมิได้เข้าไปจัดการงานในบริษัทหรือ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ห้างหุ้นส่วน  </a:t>
            </a:r>
            <a:r>
              <a:rPr lang="th-TH" sz="3600" b="1">
                <a:solidFill>
                  <a:srgbClr val="FF66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ไม่เป็นการต้องห้ามตามมาตรานี้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58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00100" y="2285992"/>
            <a:ext cx="7715250" cy="27940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กลั่นแกล้ง</a:t>
            </a:r>
            <a:r>
              <a:rPr lang="en-US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คือ หาความไม่ดีใส่ให้ แกล้งใส่ความ</a:t>
            </a:r>
            <a:endParaRPr lang="en-US" sz="3600" b="1" dirty="0" smtClean="0"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กดขี่</a:t>
            </a:r>
            <a:r>
              <a:rPr lang="en-US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คือ  การข่มให้อยู่ในอำนาจ</a:t>
            </a:r>
            <a:endParaRPr lang="en-US" sz="3600" b="1" dirty="0" smtClean="0"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ข่มเหง</a:t>
            </a:r>
            <a:r>
              <a:rPr lang="en-US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คือ ใช้กำลังรังแก แกล้งทำความ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 smtClean="0"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               </a:t>
            </a: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เดือดร้อนให้ผู้อื่น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การกดขี่ หรือข่มเหงกันในการปฏิบัติราชการ</a:t>
            </a:r>
            <a:endParaRPr lang="en-US" sz="3600" b="1" dirty="0" smtClean="0">
              <a:effectLst/>
              <a:latin typeface="JasmineUPC" pitchFamily="18" charset="-34"/>
              <a:cs typeface="JasmineUPC" pitchFamily="18" charset="-34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endParaRPr lang="th-TH" sz="2800" b="1" dirty="0" smtClean="0">
              <a:cs typeface="JasmineUPC" pitchFamily="18" charset="-34"/>
            </a:endParaRPr>
          </a:p>
        </p:txBody>
      </p:sp>
      <p:sp>
        <p:nvSpPr>
          <p:cNvPr id="181252" name="ตัวยึดเนื้อหา 2"/>
          <p:cNvSpPr>
            <a:spLocks noGrp="1"/>
          </p:cNvSpPr>
          <p:nvPr>
            <p:ph type="title"/>
          </p:nvPr>
        </p:nvSpPr>
        <p:spPr>
          <a:xfrm>
            <a:off x="500063" y="304800"/>
            <a:ext cx="8358187" cy="1431925"/>
          </a:xfrm>
        </p:spPr>
        <p:txBody>
          <a:bodyPr/>
          <a:lstStyle/>
          <a:p>
            <a:pPr indent="914400"/>
            <a:r>
              <a:rPr lang="th-TH" sz="4000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๘๓(๗) ต้องไม่กระทำการอย่างใดที่เป็นการ            กลั่นแกล้ง กดขี่ หรือข่มเหงกันในการปฏิบัติราชการ</a:t>
            </a:r>
            <a:endParaRPr lang="en-US" sz="4000" dirty="0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59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57188"/>
            <a:ext cx="8572500" cy="1928812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นโยบายสำคัญเร่งด่วน/ภารกิจพิเศษ</a:t>
            </a:r>
            <a:r>
              <a:rPr lang="en-US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ของปลัดกระทรวงสาธารณสุข</a:t>
            </a:r>
            <a:endParaRPr lang="th-TH" sz="480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2428875"/>
            <a:ext cx="8358188" cy="3286125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5000" b="1" dirty="0" smtClean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การเสริมสร้างและป้องกัน มิให้เกิดการกระทำผิด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</a:rPr>
              <a:t>   ทางวินัย ในเรื่องเกี่ยวกับ....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1. การใช้รถราชการ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 2. การไม่ปฏิบัติตามระเบียบเกี่ยวกับการเบิกจ่าย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smtClean="0">
                <a:latin typeface="JasmineUPC" pitchFamily="18" charset="-34"/>
                <a:cs typeface="JasmineUPC" pitchFamily="18" charset="-34"/>
              </a:rPr>
              <a:t>     เงินค่าตอบแทน</a:t>
            </a:r>
            <a:endParaRPr lang="th-TH" sz="3600" b="1" dirty="0" smtClean="0"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 3. การไม่ปฏิบัติตามระเบียบว่าด้วยการพัสดุ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 4. การจัดอบรม/ประชุม/สัมมนา และดูงาน เป็นเท็จ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3600" b="1" dirty="0" smtClean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000" b="1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5000" b="1" dirty="0" smtClean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th-TH" sz="5000" b="1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5000" b="1" dirty="0" smtClean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000" b="1" dirty="0" smtClean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5400" b="1" dirty="0" smtClean="0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                      </a:t>
            </a:r>
            <a:endParaRPr lang="th-TH" sz="5400" b="1" dirty="0">
              <a:solidFill>
                <a:srgbClr val="FFFFFF"/>
              </a:solidFill>
              <a:latin typeface="TH NiramitIT๙" pitchFamily="2" charset="-34"/>
              <a:cs typeface="TH NiramitIT๙" pitchFamily="2" charset="-34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th-TH" sz="4400" b="1" dirty="0">
              <a:solidFill>
                <a:schemeClr val="bg1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F56-AECA-49AE-8D71-21B9AED3AFE2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744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500" y="596900"/>
            <a:ext cx="8358188" cy="6000750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๘๓(๘) ต้องไม่กระทำการอันเป็นการล่วงละเมิดหรือคุกคามทางเพศตามที่กำหนดในกฎ ก.พ.</a:t>
            </a:r>
            <a:endParaRPr lang="en-US" sz="3600" b="1" dirty="0" smtClean="0">
              <a:effectLst/>
              <a:latin typeface="JasmineUPC" pitchFamily="18" charset="-34"/>
              <a:cs typeface="JasmineUPC" pitchFamily="18" charset="-34"/>
            </a:endParaRPr>
          </a:p>
          <a:p>
            <a:pPr marL="342560" indent="-34256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</a:t>
            </a: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ingdings" pitchFamily="2" charset="2"/>
              </a:rPr>
              <a:t></a:t>
            </a: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ล่วงละเมิดทางเพศ   คือ ล่วงเกิน, ฝ่าฝืนจารีต</a:t>
            </a:r>
          </a:p>
          <a:p>
            <a:pPr marL="342560" indent="-342560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ประเพณี, ฝ่าฝืนกฎหมาย  เช่น</a:t>
            </a: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การทำอนาจาร, ข่มขืนกระทำชำเรา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</a:t>
            </a: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</a:t>
            </a:r>
            <a:r>
              <a:rPr lang="th-TH" sz="3600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ingdings" pitchFamily="2" charset="2"/>
              </a:rPr>
              <a:t> </a:t>
            </a:r>
            <a:r>
              <a:rPr lang="th-TH" sz="3600" b="1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คุกคามทางเพศ คือ   ทำให้หวาดกลัว,</a:t>
            </a: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แสดงอำนาจด้วยกิริยา หรือวาจา                 </a:t>
            </a: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          ให้หวาดกลัว</a:t>
            </a:r>
            <a:r>
              <a:rPr lang="th-TH" sz="3600" dirty="0" smtClean="0">
                <a:solidFill>
                  <a:srgbClr val="00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  <a:sym typeface="Webdings" pitchFamily="18" charset="2"/>
              </a:rPr>
              <a:t> </a:t>
            </a:r>
          </a:p>
          <a:p>
            <a:pPr marL="342560" indent="-34256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</a:t>
            </a:r>
            <a:r>
              <a:rPr lang="th-TH" altLang="zh-CN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กฎ ก.พ.ว่าด้วยการกระทำการอันเป็นการ</a:t>
            </a:r>
          </a:p>
          <a:p>
            <a:pPr marL="342560" indent="-34256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ล่วงละเมิดหรือคุกคามทางเพศ พ.ศ.2553</a:t>
            </a:r>
            <a:endParaRPr lang="th-TH" sz="3600" b="1" u="sng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  <a:sym typeface="Webdings" pitchFamily="18" charset="2"/>
            </a:endParaRPr>
          </a:p>
          <a:p>
            <a:pPr marL="342560" indent="-342560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endParaRPr lang="th-TH" sz="36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60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500" y="0"/>
            <a:ext cx="8039100" cy="1052513"/>
          </a:xfrm>
        </p:spPr>
        <p:txBody>
          <a:bodyPr/>
          <a:lstStyle/>
          <a:p>
            <a:pPr>
              <a:defRPr/>
            </a:pPr>
            <a:r>
              <a:rPr lang="th-TH" altLang="zh-CN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</a:t>
            </a:r>
            <a:br>
              <a:rPr lang="th-TH" altLang="zh-CN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</a:br>
            <a:r>
              <a:rPr lang="th-TH" altLang="zh-CN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องค์ประกอบ</a:t>
            </a:r>
            <a:r>
              <a:rPr lang="th-TH" altLang="zh-CN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การละเมิดหรือคุกคามทางเพศ </a:t>
            </a:r>
            <a:r>
              <a:rPr lang="th-TH" altLang="zh-CN" dirty="0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  <a:t/>
            </a:r>
            <a:br>
              <a:rPr lang="th-TH" altLang="zh-CN" dirty="0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  <a:sym typeface="Webdings" pitchFamily="18" charset="2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75" y="785813"/>
            <a:ext cx="8072438" cy="5500687"/>
          </a:xfrm>
        </p:spPr>
        <p:txBody>
          <a:bodyPr/>
          <a:lstStyle/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4000" b="1" dirty="0" smtClean="0">
                <a:solidFill>
                  <a:srgbClr val="00FF00"/>
                </a:solidFill>
                <a:effectLst/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  </a:t>
            </a:r>
            <a:r>
              <a:rPr lang="th-TH" altLang="zh-CN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1. กระทำการ ต่อข้าราชการ/ผู้ร่วมปฏิบัติราชการ 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2. เกิดขึ้นในหรือนอกสถานที่ราชการ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3. ผู้ถูกกระทำมิได้ยินยอม/เดือดร้อนรำคาญ 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            </a:t>
            </a:r>
            <a:r>
              <a:rPr lang="th-TH" altLang="zh-CN" sz="36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โดยกระทำการ ดังต่อไปนี้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1. ด้วยการสัมผัสทางกายที่มีไปในทางเพศ เช่น จูบ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 โอบกอด จับอวัยวะส่วนใดส่วนหนึ่ง เป็นต้น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</a:t>
            </a:r>
            <a:r>
              <a:rPr lang="th-TH" altLang="zh-CN" sz="3600" b="1" dirty="0" smtClean="0">
                <a:solidFill>
                  <a:srgbClr val="FF66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2. ด้วยวาจาที่ส่อไปในทางเพศ เช่น วิพากษ์วิจารณ์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66FF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  <a:sym typeface="Webdings" pitchFamily="18" charset="2"/>
              </a:rPr>
              <a:t>        ร่างกาย พูดหยอกล้อ พูดหยาบคาย เป็นต้น</a:t>
            </a:r>
            <a:endParaRPr lang="th-TH" sz="3600" b="1" dirty="0" smtClean="0">
              <a:solidFill>
                <a:srgbClr val="FF66FF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  <a:sym typeface="Webdings" pitchFamily="18" charset="2"/>
            </a:endParaRPr>
          </a:p>
          <a:p>
            <a:pPr>
              <a:defRPr/>
            </a:pP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61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1071563"/>
            <a:ext cx="8072437" cy="5072062"/>
          </a:xfrm>
        </p:spPr>
        <p:txBody>
          <a:bodyPr/>
          <a:lstStyle/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  <a:sym typeface="Webdings" pitchFamily="18" charset="2"/>
              </a:rPr>
              <a:t>  </a:t>
            </a:r>
            <a:r>
              <a:rPr lang="th-TH" altLang="zh-CN" sz="3600" b="1" dirty="0" smtClean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๓. ด้วยอากัปกิริยาที่ส่อไปในทางเพศ เช่น การ               ใช้สายตาลวนลาม การทำสัญญาณ หรือ  สัญลักษณ์ใดๆ เป็นต้น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99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๔. แสดงหรือสื่อสารด้วยวิธีการใด ที่ส่อไปใน ทางเพศ  เช่น แสดงรูปลามกอนาจาร ส่งจดหมาย ข้อความ หรือ การสื่อสารรูปแบบอื่น เป็นต้น</a:t>
            </a:r>
          </a:p>
          <a:p>
            <a:pPr marL="532870" indent="-532870">
              <a:buFont typeface="Wingdings" panose="05000000000000000000" pitchFamily="2" charset="2"/>
              <a:buNone/>
              <a:defRPr/>
            </a:pPr>
            <a:r>
              <a:rPr lang="th-TH" altLang="zh-CN" sz="3600" b="1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  </a:t>
            </a:r>
            <a:r>
              <a:rPr lang="th-TH" altLang="zh-CN" sz="3600" b="1" dirty="0" smtClean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  <a:sym typeface="Webdings" pitchFamily="18" charset="2"/>
              </a:rPr>
              <a:t>๕. แสดงพฤติกรรมอื่นใดที่ส่อไปในทางเพศ ซึ่งผู้ถูกกระทำไม่พึงประสงค์หรือเดือดร้อนรำคาญ</a:t>
            </a:r>
            <a:endParaRPr lang="th-TH" sz="3600" b="1" dirty="0" smtClean="0">
              <a:solidFill>
                <a:srgbClr val="00FF00"/>
              </a:solidFill>
              <a:latin typeface="JasmineUPC" pitchFamily="18" charset="-34"/>
              <a:cs typeface="JasmineUPC" pitchFamily="18" charset="-34"/>
              <a:sym typeface="Webdings" pitchFamily="18" charset="2"/>
            </a:endParaRPr>
          </a:p>
          <a:p>
            <a:pPr>
              <a:defRPr/>
            </a:pPr>
            <a:endParaRPr lang="th-TH" dirty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62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-214313" y="214313"/>
            <a:ext cx="9144001" cy="2000250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มาตรา ๘๓(๙) ต้องไม่ดูหมิ่น เหยียดหยาม กดขี่ </a:t>
            </a: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หรือข่มเหงประชาชนผู้ติดต่อราชการ</a:t>
            </a:r>
            <a:endParaRPr lang="en-US" sz="4000" b="1" dirty="0" smtClean="0"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>
              <a:defRPr/>
            </a:pPr>
            <a:endParaRPr lang="th-TH" dirty="0"/>
          </a:p>
        </p:txBody>
      </p:sp>
      <p:sp>
        <p:nvSpPr>
          <p:cNvPr id="185347" name="Rectangle 1"/>
          <p:cNvSpPr>
            <a:spLocks noChangeArrowheads="1"/>
          </p:cNvSpPr>
          <p:nvPr/>
        </p:nvSpPr>
        <p:spPr bwMode="auto">
          <a:xfrm>
            <a:off x="1071563" y="1500188"/>
            <a:ext cx="7429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</a:t>
            </a:r>
            <a:r>
              <a:rPr lang="en-US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ดูหมิ่น</a:t>
            </a:r>
            <a:r>
              <a:rPr lang="en-US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หมายถึง สบประมาท ดูถูกว่าไม่ดี</a:t>
            </a:r>
            <a:endParaRPr lang="en-US" sz="3600" b="1">
              <a:solidFill>
                <a:srgbClr val="FFFF00"/>
              </a:solidFill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เหยียดหยาม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หมายถึง ดูหมิ่น ดูถูกหรือ  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รังเกียจโดยเหยียดให้ต่ำลง เช่น เหยียดหยาม</a:t>
            </a: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 คนลงเป็นสัตว์</a:t>
            </a:r>
            <a:endParaRPr lang="en-US" sz="3600" b="1">
              <a:solidFill>
                <a:srgbClr val="00FF00"/>
              </a:solidFill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r>
              <a:rPr lang="en-US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</a:t>
            </a:r>
            <a:r>
              <a:rPr lang="en-US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กดขี่</a:t>
            </a:r>
            <a:r>
              <a:rPr lang="en-US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หมายถึง ข่มให้อยู่ในอำนาจของตน             </a:t>
            </a:r>
          </a:p>
          <a:p>
            <a:r>
              <a:rPr lang="th-TH" sz="3600" b="1">
                <a:solidFill>
                  <a:srgbClr val="FFC0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ใช้อำนาจบังคับเอา แสดงอำนาจเอา</a:t>
            </a:r>
            <a:endParaRPr lang="en-US" sz="3600" b="1">
              <a:solidFill>
                <a:srgbClr val="FFC000"/>
              </a:solidFill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r>
              <a:rPr lang="th-TH" sz="3600" b="1">
                <a:solidFill>
                  <a:srgbClr val="00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</a:t>
            </a:r>
            <a:r>
              <a:rPr lang="en-US" sz="3600" b="1">
                <a:solidFill>
                  <a:srgbClr val="00B0F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00B0F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ข่มเหง</a:t>
            </a:r>
            <a:r>
              <a:rPr lang="en-US" sz="3600" b="1">
                <a:solidFill>
                  <a:srgbClr val="00B0F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”</a:t>
            </a:r>
            <a:r>
              <a:rPr lang="th-TH" sz="3600" b="1">
                <a:solidFill>
                  <a:srgbClr val="00B0F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หมายถึง ใช้กำลังรังแก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63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371" name="Oval 3"/>
          <p:cNvSpPr>
            <a:spLocks noChangeArrowheads="1"/>
          </p:cNvSpPr>
          <p:nvPr/>
        </p:nvSpPr>
        <p:spPr bwMode="auto">
          <a:xfrm>
            <a:off x="2571750" y="357188"/>
            <a:ext cx="3643313" cy="1285875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00250" y="214313"/>
            <a:ext cx="4286250" cy="1357312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0" dirty="0" smtClean="0">
                <a:solidFill>
                  <a:schemeClr val="hlink"/>
                </a:solidFill>
              </a:rPr>
              <a:t>         </a:t>
            </a:r>
            <a:r>
              <a:rPr lang="th-TH" sz="7200" dirty="0" smtClean="0">
                <a:solidFill>
                  <a:schemeClr val="hlink"/>
                </a:solidFill>
              </a:rPr>
              <a:t>มาตรา ๘๕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2357438"/>
            <a:ext cx="7286625" cy="3071812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การกระทำผิดวินัยในลักษณะดังต่อไปนี้ เป็นความผิดวินัยอย่างร้ายแรง</a:t>
            </a:r>
            <a:endParaRPr lang="en-US" sz="6000" b="1" dirty="0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sz="60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r>
              <a:rPr lang="th-TH" sz="6000" b="1" dirty="0" smtClean="0">
                <a:solidFill>
                  <a:srgbClr val="F2F2F2"/>
                </a:solidFill>
                <a:effectLst/>
                <a:latin typeface="Browallia New" pitchFamily="34" charset="-34"/>
                <a:sym typeface="Wingdings" pitchFamily="2" charset="2"/>
              </a:rPr>
              <a:t>  </a:t>
            </a:r>
            <a:endParaRPr lang="th-TH" sz="6000" b="1" dirty="0" smtClean="0">
              <a:solidFill>
                <a:srgbClr val="00FF0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28750" y="4500563"/>
            <a:ext cx="7500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  <a:defRPr/>
            </a:pPr>
            <a:endParaRPr lang="th-TH" sz="36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ngsana New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232A-E6B3-4A2F-BA61-99BE729B0C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64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0125" y="500063"/>
            <a:ext cx="7543800" cy="314325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๘๕(๑) ปฏิบัติหรือละเว้นการปฏิบัติหน้าที่ราชการโดยมิชอบเพื่อ ให้เกิดความเสียหายอย่างร้ายแรงแก่ผู้หนึ่งผู้ใด หรือ</a:t>
            </a:r>
          </a:p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effectLst/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ปฏิบัติหรือละเว้นการปฏิบัติหน้าที่ราชการโดยทุจริต</a:t>
            </a:r>
            <a:endParaRPr lang="en-US" sz="4000" b="1" dirty="0" smtClean="0">
              <a:solidFill>
                <a:srgbClr val="FF66FF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87395" name="สี่เหลี่ยมผืนผ้า 4"/>
          <p:cNvSpPr>
            <a:spLocks noChangeArrowheads="1"/>
          </p:cNvSpPr>
          <p:nvPr/>
        </p:nvSpPr>
        <p:spPr bwMode="auto">
          <a:xfrm>
            <a:off x="1000125" y="3714750"/>
            <a:ext cx="750093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1363" lvl="1" indent="-284163">
              <a:lnSpc>
                <a:spcPct val="65000"/>
              </a:lnSpc>
              <a:spcBef>
                <a:spcPct val="20000"/>
              </a:spcBef>
            </a:pPr>
            <a:r>
              <a:rPr lang="th-TH" sz="4800" b="1">
                <a:solidFill>
                  <a:srgbClr val="00FF00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ประมวลกฎหมายอาญา  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โดยทุจริต</a:t>
            </a:r>
            <a:r>
              <a:rPr lang="en-US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”</a:t>
            </a:r>
            <a:endParaRPr lang="th-TH" sz="3600" b="1">
              <a:solidFill>
                <a:srgbClr val="00FF00"/>
              </a:solidFill>
              <a:latin typeface="JasmineUPC" pitchFamily="18" charset="-34"/>
              <a:cs typeface="JasmineUPC" pitchFamily="18" charset="-34"/>
            </a:endParaRPr>
          </a:p>
          <a:p>
            <a:pPr marL="741363" lvl="1" indent="-284163">
              <a:lnSpc>
                <a:spcPct val="65000"/>
              </a:lnSpc>
              <a:spcBef>
                <a:spcPct val="20000"/>
              </a:spcBef>
            </a:pP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หมายถึง  เพื่อ แสวงหาประโยชน์ที่มิควร</a:t>
            </a:r>
          </a:p>
          <a:p>
            <a:pPr marL="741363" lvl="1" indent="-284163">
              <a:lnSpc>
                <a:spcPct val="65000"/>
              </a:lnSpc>
              <a:spcBef>
                <a:spcPct val="20000"/>
              </a:spcBef>
            </a:pP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ได้โดยชอบด้วยกฎหมายสำหรับตนเอง </a:t>
            </a:r>
          </a:p>
          <a:p>
            <a:pPr marL="741363" lvl="1" indent="-284163">
              <a:lnSpc>
                <a:spcPct val="65000"/>
              </a:lnSpc>
              <a:spcBef>
                <a:spcPct val="20000"/>
              </a:spcBef>
            </a:pPr>
            <a:r>
              <a:rPr lang="th-TH" sz="3600" b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หรือผู้อื่น</a:t>
            </a:r>
            <a:endParaRPr lang="th-TH" sz="3600">
              <a:solidFill>
                <a:srgbClr val="00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65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813" y="404813"/>
            <a:ext cx="7758112" cy="5715000"/>
          </a:xfrm>
        </p:spPr>
        <p:txBody>
          <a:bodyPr/>
          <a:lstStyle/>
          <a:p>
            <a:r>
              <a:rPr lang="en-US" sz="3400" b="1" smtClean="0">
                <a:solidFill>
                  <a:srgbClr val="FFFF00"/>
                </a:solidFill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มิชอบ</a:t>
            </a:r>
            <a:r>
              <a:rPr lang="en-US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4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หมายความว่า ไม่เป็นไปตามกฎหมาย ระเบียบของทางราชการ คำสั่งของผู้บังคับบัญชา มติคณะรัฐมนตรี  ระเบียบแบบแผนของทางราชการ หรือตามทำนองคลองธรรม คือไม่เป็นไปตามทางที่ถูกที่ควร</a:t>
            </a:r>
            <a:endParaRPr lang="en-US" sz="34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r>
              <a:rPr lang="th-TH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คำว่า </a:t>
            </a:r>
            <a:r>
              <a:rPr lang="en-US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การปฏิบัติหน้าที่ราชการโดยมิชอบ</a:t>
            </a:r>
            <a:r>
              <a:rPr lang="en-US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400" b="1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หมายความถึงการเรียกค่าตอบแทนโดยมิชอบในการปฏิบัติหรือเพื่อจะปฏิบัติหน้าที่ราชการ แม้เนื้อหาการปฏิบัติหน้าที่จะเป็นไปโดยถูกต้อง</a:t>
            </a:r>
            <a:endParaRPr lang="en-US" sz="3400" b="1" smtClean="0">
              <a:solidFill>
                <a:srgbClr val="00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r>
              <a:rPr lang="th-TH" sz="3400" b="1" smtClean="0"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3400" b="1" smtClean="0"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400" b="1" smtClean="0">
                <a:effectLst/>
                <a:latin typeface="JasmineUPC" pitchFamily="18" charset="-34"/>
                <a:cs typeface="JasmineUPC" pitchFamily="18" charset="-34"/>
              </a:rPr>
              <a:t>ประโยชน์ที่มิควรได้</a:t>
            </a:r>
            <a:r>
              <a:rPr lang="en-US" sz="3400" b="1" smtClean="0"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400" b="1" smtClean="0">
                <a:effectLst/>
                <a:latin typeface="JasmineUPC" pitchFamily="18" charset="-34"/>
                <a:cs typeface="JasmineUPC" pitchFamily="18" charset="-34"/>
              </a:rPr>
              <a:t> หมายถึง ประโยชน์ที่ไม่มีสิทธิโดยชอบธรรมที่จะได้รับ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66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75" y="500063"/>
            <a:ext cx="7686675" cy="5357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4400" b="1" smtClean="0">
                <a:solidFill>
                  <a:srgbClr val="FF66FF"/>
                </a:solidFill>
                <a:effectLst/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เพื่อ</a:t>
            </a:r>
            <a:r>
              <a:rPr lang="en-US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 ให้เกิดความเสียหายอย่างร้ายแรงแก่ผู้หนึ่งผู้ใด</a:t>
            </a:r>
          </a:p>
          <a:p>
            <a:pPr>
              <a:buFont typeface="Wingdings" pitchFamily="2" charset="2"/>
              <a:buNone/>
            </a:pPr>
            <a:r>
              <a:rPr lang="th-TH" sz="3600" b="1" smtClean="0">
                <a:effectLst/>
                <a:latin typeface="JasmineUPC" pitchFamily="18" charset="-34"/>
                <a:cs typeface="JasmineUPC" pitchFamily="18" charset="-34"/>
              </a:rPr>
              <a:t>      หมายถึง </a:t>
            </a:r>
            <a:r>
              <a:rPr lang="th-TH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ผู้กระทำมีเจตนาให้เกิดความเสียหายอย่างร้ายแรง แม้ผลของการกระทำจะยังมิได้เกิดขึ้น เช่น พยาบาลวิชาชีพปฏิบัติการ กำลังนำยาพิษจะไปฉีดให้ผู้ป่วยซึ่งโกรธเคืองกัน แต่ยังไม่ทันได้    ฉีดถูกจับได้เสียก่อน ถือว่า เพื่อให้เกิดความเสียหายอย่างร้ายแรงแล้ว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67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786813" cy="1431925"/>
          </a:xfrm>
        </p:spPr>
        <p:txBody>
          <a:bodyPr/>
          <a:lstStyle/>
          <a:p>
            <a:pPr algn="ctr">
              <a:defRPr/>
            </a:pPr>
            <a:r>
              <a:rPr lang="th-T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>มติ ค.ร.ม.เมื่อวันที่ 21 ธ.ค.2536</a:t>
            </a:r>
            <a:r>
              <a:rPr lang="th-TH" sz="480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           </a:t>
            </a:r>
            <a:br>
              <a:rPr lang="th-TH" sz="480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800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0205/ว 234 </a:t>
            </a:r>
            <a:r>
              <a:rPr lang="th-TH" sz="4800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24 ธ.ค.2536)</a:t>
            </a:r>
            <a:r>
              <a:rPr lang="th-TH" dirty="0" smtClean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/>
            </a:r>
            <a:br>
              <a:rPr lang="th-TH" dirty="0" smtClean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2071688"/>
            <a:ext cx="7543800" cy="38766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-  การลงโทษผู้กระทำผิดวินัยฐานทุจริต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en-US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ควรลงโทษเป็นไล่ออกจากราชการ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- การนำเงินที่ทุจริตไปแล้วมาคืนมีเหตุ          </a:t>
            </a:r>
            <a:r>
              <a:rPr lang="en-US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อันควรปรานีอื่นใด ไม่เป็นเหตุ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ลดหย่อนโทษเป็นปลดออกจากราชการ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68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214563"/>
            <a:ext cx="7715250" cy="4214812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000000"/>
                </a:solidFill>
                <a:effectLst/>
                <a:latin typeface="JasmineUPC" pitchFamily="18" charset="-34"/>
                <a:cs typeface="JasmineUPC" pitchFamily="18" charset="-34"/>
              </a:rPr>
              <a:t> การละทิ้งหน้าที่ราชการไม่จำกัดเวลามากน้อย</a:t>
            </a:r>
            <a:endParaRPr lang="en-US" sz="3600" b="1" dirty="0" smtClean="0">
              <a:solidFill>
                <a:srgbClr val="0000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rgbClr val="C00000"/>
                </a:solidFill>
                <a:effectLst/>
                <a:latin typeface="JasmineUPC" pitchFamily="18" charset="-34"/>
                <a:cs typeface="JasmineUPC" pitchFamily="18" charset="-34"/>
              </a:rPr>
              <a:t> โดยไม่มีเหตุผลอันสมควร นั้น พิจารณาจากพฤติการณ์ สาเหตุ และเหตุผลความจำเป็น           ถึงขนาดที่จะต้องละทิ้งหน้าที่ราชการ</a:t>
            </a:r>
            <a:endParaRPr lang="en-US" sz="3600" b="1" dirty="0" smtClean="0">
              <a:solidFill>
                <a:srgbClr val="C000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rgbClr val="002060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cs typeface="JasmineUPC" pitchFamily="18" charset="-34"/>
              </a:rPr>
              <a:t>เกิดความเสียหายแก่ราชการอย่างร้ายแรง</a:t>
            </a:r>
            <a:endParaRPr lang="en-US" sz="3600" b="1" dirty="0" smtClean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bg1"/>
                </a:solidFill>
                <a:effectLst/>
                <a:latin typeface="JasmineUPC" pitchFamily="18" charset="-34"/>
                <a:cs typeface="JasmineUPC" pitchFamily="18" charset="-34"/>
              </a:rPr>
              <a:t>   และเป็นผลโดยตรงจากการละทิ้งหน้าที่ราชการนั้น</a:t>
            </a:r>
            <a:endParaRPr lang="en-US" sz="3600" b="1" dirty="0" smtClean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th-TH" sz="3600" b="1" dirty="0" smtClean="0">
              <a:solidFill>
                <a:srgbClr val="002060"/>
              </a:solidFill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 bwMode="auto">
          <a:xfrm>
            <a:off x="357158" y="214313"/>
            <a:ext cx="8715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๘๕(๒) ละทิ้ง หรือทอดทิ้งหน้าที่ราชการ โดย            </a:t>
            </a:r>
          </a:p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ไม่มีเหตุผลอันสมควร  เป็นเหตุให้เสียหาย             </a:t>
            </a:r>
          </a:p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แก่ราชการอย่างร้ายแรง</a:t>
            </a:r>
            <a:endParaRPr lang="en-US" sz="4000" b="1" kern="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69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34925"/>
            <a:ext cx="7062788" cy="133826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th-TH" altLang="en-US" sz="6600" smtClean="0">
                <a:solidFill>
                  <a:srgbClr val="FF0000"/>
                </a:solidFill>
                <a:effectLst/>
              </a:rPr>
              <a:t>อำนาจ/หน้าที่ราชการ..เกิดจาก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928688"/>
            <a:ext cx="5727700" cy="5737225"/>
          </a:xfrm>
          <a:solidFill>
            <a:srgbClr val="000066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b="1" dirty="0">
                <a:solidFill>
                  <a:schemeClr val="bg1"/>
                </a:solidFill>
                <a:effectLst/>
                <a:cs typeface="KodchiangUPC" pitchFamily="18" charset="-34"/>
              </a:rPr>
              <a:t> </a:t>
            </a:r>
            <a:r>
              <a:rPr lang="en-US" sz="44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th-TH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. มาตรฐานกำหนดตำแหน่ง เช่น</a:t>
            </a:r>
            <a:r>
              <a:rPr lang="en-US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sz="3600" b="1" dirty="0">
              <a:solidFill>
                <a:srgbClr val="00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     นายแพทย์/</a:t>
            </a:r>
            <a:r>
              <a:rPr lang="th-TH" sz="3600" b="1" dirty="0" smtClean="0">
                <a:solidFill>
                  <a:srgbClr val="00FF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พยาบาล</a:t>
            </a:r>
            <a:endParaRPr lang="th-TH" sz="3600" b="1" dirty="0">
              <a:solidFill>
                <a:srgbClr val="00FF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2. </a:t>
            </a:r>
            <a:r>
              <a:rPr lang="th-TH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กฎหมายกำหนดไว้</a:t>
            </a:r>
            <a:r>
              <a:rPr lang="en-US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600" b="1" dirty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เช่น  พ.ร.บ.ยา/พ.ร.บ.ระเบียบข้าราชการ</a:t>
            </a:r>
            <a:r>
              <a:rPr lang="th-TH" sz="3600" b="1" dirty="0" err="1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พลเรือน</a:t>
            </a:r>
            <a:endParaRPr lang="th-TH" sz="3600" b="1" dirty="0">
              <a:solidFill>
                <a:srgbClr val="FF33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3. </a:t>
            </a: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มีคำสั่ง/มีการมอบหมายโดยผู้บังคับบัญชา เช่น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คณะกรรมการตรวจรับพัสดุ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3600" b="1" dirty="0">
                <a:solidFill>
                  <a:srgbClr val="00B0F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4. </a:t>
            </a:r>
            <a:r>
              <a:rPr lang="th-TH" sz="3600" b="1" dirty="0">
                <a:solidFill>
                  <a:srgbClr val="00B0F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พฤตินัยปฏิบัติ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AC631-EE21-49AB-9C40-996309350078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90882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 noGrp="1"/>
          </p:cNvSpPr>
          <p:nvPr>
            <p:ph type="ctrTitle"/>
          </p:nvPr>
        </p:nvSpPr>
        <p:spPr>
          <a:xfrm>
            <a:off x="71438" y="357188"/>
            <a:ext cx="9286875" cy="2143125"/>
          </a:xfrm>
        </p:spPr>
        <p:txBody>
          <a:bodyPr anchor="t"/>
          <a:lstStyle/>
          <a:p>
            <a:pPr indent="914400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</a:t>
            </a:r>
            <a: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๘๕(๓) ละทิ้งหน้าที่ หรือทอดทิ้งหน้าที่ในคราวเดียวกัน</a:t>
            </a:r>
            <a:b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เป็น เวลาเกินสิบห้าวันโดยไม่มีเหตุอันสมควร หรือ</a:t>
            </a:r>
            <a:b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โดยมีพฤติการณ์อันแสดงถึงความจงใจไม่ปฏิบัติตาม</a:t>
            </a:r>
            <a:b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r>
              <a:rPr lang="th-TH" sz="3600" dirty="0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ระเบียบของทางราชการ</a:t>
            </a:r>
            <a:r>
              <a:rPr lang="en-US" sz="3600" dirty="0" smtClean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</a:br>
            <a:endParaRPr lang="th-TH" sz="4000" dirty="0" smtClean="0">
              <a:solidFill>
                <a:srgbClr val="FFFF00"/>
              </a:solidFill>
              <a:effectLst/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sp>
        <p:nvSpPr>
          <p:cNvPr id="196611" name="Rectangle 1"/>
          <p:cNvSpPr>
            <a:spLocks noChangeArrowheads="1"/>
          </p:cNvSpPr>
          <p:nvPr/>
        </p:nvSpPr>
        <p:spPr bwMode="auto">
          <a:xfrm>
            <a:off x="857250" y="2554288"/>
            <a:ext cx="7643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การละทิ้งหน้าที่ราชการต่อเนื่องโดยไม่ได้มาหรือไม่ได้อยู่ปฏิบัติหน้าที่ราชการเลยเป็นเวลาเกิน 15 วัน คือตั้งแต่ 15 วันครึ่ง ขึ้นไป</a:t>
            </a:r>
            <a:endParaRPr lang="en-US" sz="3600" b="1" dirty="0">
              <a:solidFill>
                <a:srgbClr val="FFFFFF"/>
              </a:solidFill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การนับวันละทิ้งหน้าที่ราชการในกรณีที่</a:t>
            </a:r>
            <a:r>
              <a:rPr lang="th-TH" sz="3600" b="1" dirty="0" smtClean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มีวันหยุดราชการ</a:t>
            </a: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อยู่ในช่วงกลางของเวลา ต้องนับวันหยุดราชการนั้นเป็นวันละทิ้งหน้าที่ติดต่อในคราวเดียวกันด้วย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232A-E6B3-4A2F-BA61-99BE729B0C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70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786813" cy="1431925"/>
          </a:xfrm>
        </p:spPr>
        <p:txBody>
          <a:bodyPr/>
          <a:lstStyle/>
          <a:p>
            <a:pPr algn="ctr">
              <a:defRPr/>
            </a:pPr>
            <a:r>
              <a:rPr lang="th-T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itchFamily="18" charset="-34"/>
                <a:cs typeface="JasmineUPC" pitchFamily="18" charset="-34"/>
              </a:rPr>
              <a:t>มติ ค.ร.ม.เมื่อวันที่ 21 ธ.ค.2536</a:t>
            </a:r>
            <a:r>
              <a:rPr lang="th-TH" sz="480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           </a:t>
            </a:r>
            <a:br>
              <a:rPr lang="th-TH" sz="4800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800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0205/ว 234 </a:t>
            </a:r>
            <a:r>
              <a:rPr lang="th-TH" sz="4800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ลว.</a:t>
            </a:r>
            <a:r>
              <a:rPr lang="th-TH" sz="48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24 ธ.ค.2536)</a:t>
            </a:r>
            <a:r>
              <a:rPr lang="th-TH" dirty="0" smtClean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  <a:t/>
            </a:r>
            <a:br>
              <a:rPr lang="th-TH" dirty="0" smtClean="0">
                <a:solidFill>
                  <a:srgbClr val="FFFF00"/>
                </a:solidFill>
                <a:latin typeface="Browallia New" pitchFamily="34" charset="-34"/>
                <a:cs typeface="KodchiangUPC" pitchFamily="18" charset="-34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643063"/>
            <a:ext cx="8286750" cy="49291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-  การลงโทษผู้กระทำผิดวินัยกรณีละทิ้งหน้าที่        ละทิ้งติดต่อในคราวเดียวกันเกินกว่า </a:t>
            </a:r>
            <a:r>
              <a:rPr lang="en-US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วัน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โดยไม่มีเหตุผลอันสมควร 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และไม่กลับมาอีกเลย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en-US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ควรลงโทษเป็นไล่ออกจากราชการ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- การมีเหตุอันควรปรานีอื่นใด ไม่เป็นเหตุ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99CC00"/>
                </a:solidFill>
                <a:latin typeface="JasmineUPC" pitchFamily="18" charset="-34"/>
                <a:cs typeface="JasmineUPC" pitchFamily="18" charset="-34"/>
              </a:rPr>
              <a:t>ลดหย่อนโทษเป็นปลดออกจากราชการ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71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750" y="214313"/>
            <a:ext cx="9144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400" b="1" kern="0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ม.๘๕(๔) กระทำการอันได้ชื่อว่า</a:t>
            </a:r>
          </a:p>
          <a:p>
            <a:pPr indent="914400">
              <a:buFont typeface="Wingdings" pitchFamily="2" charset="2"/>
              <a:buNone/>
              <a:defRPr/>
            </a:pPr>
            <a:r>
              <a:rPr lang="th-TH" sz="4400" b="1" kern="0" dirty="0">
                <a:solidFill>
                  <a:srgbClr val="FFFFFF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        เป็นผู้ประพฤติชั่วอย่างร้ายแรง</a:t>
            </a:r>
            <a:endParaRPr lang="en-US" sz="44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7635" name="Line 5"/>
          <p:cNvSpPr>
            <a:spLocks noChangeShapeType="1"/>
          </p:cNvSpPr>
          <p:nvPr/>
        </p:nvSpPr>
        <p:spPr bwMode="auto">
          <a:xfrm>
            <a:off x="214313" y="2643188"/>
            <a:ext cx="8715375" cy="46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57188" y="1714500"/>
            <a:ext cx="9715501" cy="1181100"/>
          </a:xfrm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4800" b="0" dirty="0" smtClean="0">
                <a:solidFill>
                  <a:schemeClr val="tx1">
                    <a:lumMod val="95000"/>
                  </a:schemeClr>
                </a:solidFill>
                <a:effectLst/>
                <a:cs typeface="JasmineUPC" pitchFamily="18" charset="-34"/>
              </a:rPr>
              <a:t>      </a:t>
            </a:r>
            <a:r>
              <a:rPr lang="th-TH" sz="4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องค์ประกอบการประพฤติชั่วอย่างร้ายแรง </a:t>
            </a:r>
          </a:p>
        </p:txBody>
      </p:sp>
      <p:sp>
        <p:nvSpPr>
          <p:cNvPr id="197637" name="สี่เหลี่ยมผืนผ้า 7"/>
          <p:cNvSpPr>
            <a:spLocks noChangeArrowheads="1"/>
          </p:cNvSpPr>
          <p:nvPr/>
        </p:nvSpPr>
        <p:spPr bwMode="auto">
          <a:xfrm>
            <a:off x="357188" y="2928938"/>
            <a:ext cx="86439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solidFill>
                  <a:srgbClr val="000000"/>
                </a:solidFill>
              </a:rPr>
              <a:t>    </a:t>
            </a:r>
            <a:r>
              <a:rPr lang="th-TH" altLang="en-US" sz="4000" b="1"/>
              <a:t>1.  </a:t>
            </a: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ทำให้เสื่อมเสียชื่อเสียงและเกียรติศักดิ์ของตน</a:t>
            </a:r>
          </a:p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       หรือของทางราชการ อย่างรุนแรง</a:t>
            </a:r>
          </a:p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   2. สังคมรู้สึกรังเกียจ/เป็นที่รังเกียจของสังคม</a:t>
            </a:r>
          </a:p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        เป็นอย่างมาก</a:t>
            </a:r>
          </a:p>
          <a:p>
            <a:pPr marL="914400" indent="-914400" eaLnBrk="1" hangingPunct="1">
              <a:buFont typeface="Wingdings" pitchFamily="2" charset="2"/>
              <a:buNone/>
            </a:pPr>
            <a:r>
              <a:rPr lang="th-TH" altLang="en-US" sz="4000" b="1">
                <a:latin typeface="JasmineUPC" pitchFamily="18" charset="-34"/>
                <a:cs typeface="JasmineUPC" pitchFamily="18" charset="-34"/>
              </a:rPr>
              <a:t>   3. กระทำโดยมีเจตนาชั่วร้าย</a:t>
            </a:r>
            <a:endParaRPr lang="th-TH" altLang="en-US" sz="400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72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0"/>
            <a:ext cx="8643937" cy="1431925"/>
          </a:xfrm>
        </p:spPr>
        <p:txBody>
          <a:bodyPr/>
          <a:lstStyle/>
          <a:p>
            <a:pPr algn="ctr">
              <a:defRPr/>
            </a:pPr>
            <a:r>
              <a:rPr lang="th-TH" sz="54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ตัวอย่างการประพฤติชั่วอย่างร้ายแรง</a:t>
            </a:r>
            <a:endParaRPr lang="th-TH" sz="540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0707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88" y="1357313"/>
            <a:ext cx="8039100" cy="4929187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๑. ประพฤติตนเป็นคนเสเพล                 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๒. เสพของมึนเมาจนไม่สามารถครองสติได้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๓. หมกมุ่นในการพนัน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๔. กระทำอนาจาร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๕. มีความสัมพันธ์ฉันชู้สาว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๖. กระทำความผิดอาญา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๗. ปลอมลายมือชื่อไปหาประโยชน์ 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๘. เบิกเงินเกี่ยวกับสิทธิประโยชน์/สวัสดิการ เท็จ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  ๙. เบิกค่าเช่าบ้านเท็จ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th-TH" altLang="en-US" sz="3600" b="1" smtClean="0">
                <a:effectLst/>
                <a:latin typeface="JasmineUPC" pitchFamily="18" charset="-34"/>
                <a:cs typeface="JasmineUPC" pitchFamily="18" charset="-34"/>
              </a:rPr>
              <a:t> ๑๐. เรียกรับเงินในการสอบและคัดเลือกเข้าทำงาน</a:t>
            </a: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73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Oval 6"/>
          <p:cNvSpPr>
            <a:spLocks noChangeArrowheads="1"/>
          </p:cNvSpPr>
          <p:nvPr/>
        </p:nvSpPr>
        <p:spPr bwMode="auto">
          <a:xfrm>
            <a:off x="1116013" y="762000"/>
            <a:ext cx="7315200" cy="60960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07" name="Oval 2"/>
          <p:cNvSpPr>
            <a:spLocks noChangeArrowheads="1"/>
          </p:cNvSpPr>
          <p:nvPr/>
        </p:nvSpPr>
        <p:spPr bwMode="auto">
          <a:xfrm>
            <a:off x="914400" y="457200"/>
            <a:ext cx="7315200" cy="6096000"/>
          </a:xfrm>
          <a:prstGeom prst="ellipse">
            <a:avLst/>
          </a:prstGeom>
          <a:noFill/>
          <a:ln w="1809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08" name="Oval 3"/>
          <p:cNvSpPr>
            <a:spLocks noChangeArrowheads="1"/>
          </p:cNvSpPr>
          <p:nvPr/>
        </p:nvSpPr>
        <p:spPr bwMode="auto">
          <a:xfrm>
            <a:off x="214312" y="214313"/>
            <a:ext cx="8929687" cy="2357437"/>
          </a:xfrm>
          <a:prstGeom prst="ellipse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2643188"/>
            <a:ext cx="7286625" cy="3714750"/>
          </a:xfrm>
        </p:spPr>
        <p:txBody>
          <a:bodyPr/>
          <a:lstStyle/>
          <a:p>
            <a:pPr>
              <a:defRPr/>
            </a:pPr>
            <a:r>
              <a:rPr lang="th-TH" sz="4400" b="1" dirty="0" smtClean="0">
                <a:solidFill>
                  <a:srgbClr val="00FF00"/>
                </a:solidFill>
                <a:effectLst/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คำว่า </a:t>
            </a:r>
            <a:r>
              <a:rPr lang="en-US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ดูหมิ่น เหยียดหยาม กดขี่ ข่มเหง ประชาชาชนผู้ติดต่อราชการ</a:t>
            </a:r>
            <a:r>
              <a:rPr lang="en-US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”</a:t>
            </a:r>
            <a:r>
              <a:rPr lang="th-TH" sz="36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มีความหมายเช่นเดียวกับมาตรา 83(9) </a:t>
            </a:r>
          </a:p>
          <a:p>
            <a:pPr>
              <a:defRPr/>
            </a:pPr>
            <a:r>
              <a:rPr lang="th-TH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คำว่า </a:t>
            </a:r>
            <a:r>
              <a:rPr lang="en-US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ทำร้ายประชาชนผู้ติดต่อราชการ</a:t>
            </a:r>
            <a:r>
              <a:rPr lang="en-US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” </a:t>
            </a:r>
            <a:endParaRPr lang="th-TH" sz="3600" b="1" dirty="0" smtClean="0">
              <a:solidFill>
                <a:schemeClr val="accent5">
                  <a:lumMod val="90000"/>
                </a:schemeClr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chemeClr val="accent5">
                    <a:lumMod val="90000"/>
                  </a:schemeClr>
                </a:solidFill>
                <a:effectLst/>
                <a:latin typeface="JasmineUPC" pitchFamily="18" charset="-34"/>
                <a:cs typeface="JasmineUPC" pitchFamily="18" charset="-34"/>
              </a:rPr>
              <a:t>  คือ มีเจตนากระทำต่อร่างกายของผู้นั้น</a:t>
            </a: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 bwMode="auto">
          <a:xfrm>
            <a:off x="428625" y="642938"/>
            <a:ext cx="8501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๘๕(๕) ดูหมิ่น เหยียดหยาม กดขี่ ข่มเหง หรือทำร้ายประชาชนผู้ติดต่อราชการอย่างร้ายแรง</a:t>
            </a:r>
            <a:endParaRPr lang="en-US" sz="4000" b="1" kern="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232A-E6B3-4A2F-BA61-99BE729B0C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74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 bwMode="auto">
          <a:xfrm>
            <a:off x="285750" y="357188"/>
            <a:ext cx="8858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 eaLnBrk="0" hangingPunct="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rgbClr val="FFFF00"/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๘๕(๖) กระทำความผิดอาญาจนได้รับโทษจำคุกหรือโทษที่หนักกว่าโทษจำคุกโดยคำพิพากษาถึงที่สุดให้จำคุกหรือให้รับโทษที่หนักกว่าโทษจำคุก เว้นแต่ เป็นโทษสำหรับความผิดที่ได้กระทำโดยประมาทหรือความผิดลหุโทษ</a:t>
            </a:r>
            <a:endParaRPr lang="th-TH" sz="4000" b="1" kern="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72125" y="3571875"/>
            <a:ext cx="3286125" cy="2500313"/>
          </a:xfrm>
          <a:solidFill>
            <a:srgbClr val="000066"/>
          </a:solidFill>
          <a:ln w="28575" algn="ctr">
            <a:solidFill>
              <a:srgbClr val="99FF33"/>
            </a:solidFill>
          </a:ln>
        </p:spPr>
        <p:txBody>
          <a:bodyPr wrap="none" lIns="91350" tIns="45679" rIns="91350" bIns="45679"/>
          <a:lstStyle/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</a:t>
            </a:r>
            <a:r>
              <a:rPr lang="th-TH" sz="4000" b="1" dirty="0" smtClean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เช่น</a:t>
            </a:r>
            <a:endParaRPr lang="th-TH" sz="4000" b="1" dirty="0">
              <a:solidFill>
                <a:srgbClr val="FFFFFF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1. ฆ่าผู้อื่น</a:t>
            </a: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2. ค้า</a:t>
            </a:r>
            <a:r>
              <a:rPr lang="th-TH" sz="3600" b="1" dirty="0" err="1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ยาเสพติด</a:t>
            </a:r>
            <a:endParaRPr lang="th-TH" sz="3600" b="1" dirty="0">
              <a:solidFill>
                <a:srgbClr val="FFFFFF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marL="342560" indent="-34256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3. ทุจริตเงินราชการ</a:t>
            </a:r>
            <a:r>
              <a:rPr lang="th-TH" sz="4000" b="1" dirty="0">
                <a:solidFill>
                  <a:srgbClr val="FFFFFF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</a:p>
        </p:txBody>
      </p:sp>
      <p:sp>
        <p:nvSpPr>
          <p:cNvPr id="379908" name="สี่เหลี่ยมผืนผ้า 7"/>
          <p:cNvSpPr>
            <a:spLocks noChangeArrowheads="1"/>
          </p:cNvSpPr>
          <p:nvPr/>
        </p:nvSpPr>
        <p:spPr bwMode="auto">
          <a:xfrm>
            <a:off x="0" y="3714750"/>
            <a:ext cx="557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th-TH" sz="18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  <a:sym typeface="Wingdings 2" panose="05020102010507070707" pitchFamily="18" charset="2"/>
              </a:rPr>
              <a:t>                                    </a:t>
            </a:r>
            <a:r>
              <a:rPr lang="th-TH" sz="36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  <a:sym typeface="Wingdings 2" panose="05020102010507070707" pitchFamily="18" charset="2"/>
              </a:rPr>
              <a:t> </a:t>
            </a:r>
            <a:r>
              <a:rPr lang="th-TH" sz="2800" b="1" u="sng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องค์ประกอบ</a:t>
            </a:r>
          </a:p>
          <a:p>
            <a:pPr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1. กระทำความผิดทางอาญา</a:t>
            </a:r>
          </a:p>
          <a:p>
            <a:pPr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2. รับโทษ</a:t>
            </a:r>
            <a:r>
              <a:rPr lang="th-TH" sz="2800" b="1" dirty="0" smtClean="0">
                <a:solidFill>
                  <a:srgbClr val="66FF33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จำคุกจริงๆ</a:t>
            </a: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หรือประหารชีวิต</a:t>
            </a:r>
          </a:p>
          <a:p>
            <a:pPr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3. </a:t>
            </a:r>
            <a:r>
              <a:rPr lang="th-TH" sz="28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คำพิพากษาถึงที่สุด</a:t>
            </a:r>
          </a:p>
          <a:p>
            <a:pPr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   “</a:t>
            </a:r>
            <a:r>
              <a:rPr lang="th-TH" sz="2800" b="1" u="sng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ยกเว้น</a:t>
            </a:r>
            <a:r>
              <a:rPr lang="th-TH" sz="28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โทษที่กระทำผิด</a:t>
            </a:r>
            <a:r>
              <a:rPr lang="th-TH" sz="2800" b="1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โดยประมาท</a:t>
            </a:r>
            <a:r>
              <a:rPr lang="th-TH" sz="2800" b="1" smtClean="0">
                <a:solidFill>
                  <a:srgbClr val="66FF33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              </a:t>
            </a:r>
            <a:r>
              <a:rPr lang="th-TH" sz="2800" b="1" dirty="0" smtClean="0">
                <a:solidFill>
                  <a:srgbClr val="66FF33"/>
                </a:solidFill>
                <a:latin typeface="JasmineUPC" panose="02020603050405020304" pitchFamily="18" charset="-34"/>
                <a:ea typeface="Arial Unicode MS" panose="020B0604020202020204" pitchFamily="34" charset="-128"/>
                <a:cs typeface="JasmineUPC" panose="02020603050405020304" pitchFamily="18" charset="-34"/>
              </a:rPr>
              <a:t>หรือลหุโทษ</a:t>
            </a:r>
            <a:endParaRPr lang="th-TH" sz="2800" dirty="0" smtClean="0">
              <a:solidFill>
                <a:srgbClr val="FFFFFF"/>
              </a:solidFill>
              <a:latin typeface="JasmineUPC" panose="02020603050405020304" pitchFamily="18" charset="-34"/>
              <a:ea typeface="Arial Unicode MS" panose="020B0604020202020204" pitchFamily="34" charset="-128"/>
              <a:cs typeface="JasmineUPC" panose="02020603050405020304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75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36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500063"/>
            <a:ext cx="7900987" cy="3071812"/>
          </a:xfrm>
        </p:spPr>
        <p:txBody>
          <a:bodyPr/>
          <a:lstStyle/>
          <a:p>
            <a:pPr marL="0" indent="91440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h-TH" sz="4000" b="1" smtClean="0">
                <a:solidFill>
                  <a:srgbClr val="FFFF00"/>
                </a:solidFill>
                <a:effectLst/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 ๘๕(๗) ละเว้นการกระทำหรือกระทำการใด  อันเป็นการไม่ปฏิบัติตามมาตรา ๘๒ หรือฝ่าฝืนข้อห้ามตามมาตรา ๘๓ อันเป็นเหตุให้เสียหาย            แก่ราชการอย่างร้ายแรง</a:t>
            </a:r>
            <a:endParaRPr lang="en-US" sz="4000" b="1" smtClean="0">
              <a:solidFill>
                <a:srgbClr val="FFFF00"/>
              </a:solidFill>
              <a:effectLst/>
              <a:latin typeface="JasmineUPC" pitchFamily="18" charset="-34"/>
              <a:ea typeface="Times New Roman" pitchFamily="18" charset="0"/>
              <a:cs typeface="Jasmine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785813" y="3000375"/>
            <a:ext cx="7786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914400">
              <a:buFont typeface="Wingdings" pitchFamily="2" charset="2"/>
              <a:buNone/>
              <a:defRPr/>
            </a:pPr>
            <a:r>
              <a:rPr lang="th-TH" sz="4000" b="1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itchFamily="18" charset="-34"/>
                <a:ea typeface="Times New Roman" pitchFamily="18" charset="0"/>
                <a:cs typeface="JasmineUPC" pitchFamily="18" charset="-34"/>
              </a:rPr>
              <a:t>๘๕(๘) ละเว้นการกระทำหรือกระทำการใดๆ อันเป็นการไม่ปฏิบัติตามมาตรา ๘๐ วรรคสองและมาตรา ๘๒ (๑๑) หรือฝ่าฝืนข้อห้าม         ตามมาตรา ๘๓ (๑๐) ที่มีกฎ ก.พ. กำหนดให้เป็นความผิดวินัยอย่างร้ายแรง</a:t>
            </a:r>
            <a:endParaRPr lang="th-TH" sz="4000" b="1" kern="0" dirty="0">
              <a:solidFill>
                <a:schemeClr val="accent1">
                  <a:lumMod val="20000"/>
                  <a:lumOff val="8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76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0099"/>
          </a:solidFill>
        </p:spPr>
        <p:txBody>
          <a:bodyPr/>
          <a:lstStyle/>
          <a:p>
            <a:pPr algn="ctr">
              <a:defRPr/>
            </a:pP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มาตรฐานโทษ</a:t>
            </a:r>
            <a:r>
              <a:rPr lang="en-US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มติ </a:t>
            </a:r>
            <a:r>
              <a:rPr lang="th-TH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ครม</a:t>
            </a:r>
            <a:r>
              <a:rPr lang="en-US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กพ.</a:t>
            </a: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/แนวทาง ก</a:t>
            </a:r>
            <a:r>
              <a:rPr lang="en-US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พ.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88" y="714375"/>
            <a:ext cx="835818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defRPr/>
            </a:pPr>
            <a:endParaRPr lang="th-TH" sz="3600" b="1" kern="0" dirty="0">
              <a:solidFill>
                <a:srgbClr val="E5FBE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r>
              <a:rPr lang="en-US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) เบิกเงินเท็จโดยเจตนา -ปลด/ไล่ ออก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kern="0" dirty="0" err="1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 0709.2/ว8 ลงวันที่ 26 กรกฎาคม 2536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E5FBEF"/>
                </a:solidFill>
                <a:latin typeface="JasmineUPC" pitchFamily="18" charset="-34"/>
                <a:cs typeface="JasmineUPC" pitchFamily="18" charset="-34"/>
              </a:rPr>
              <a:t>                          (มติ ก.พ.)</a:t>
            </a:r>
            <a:endParaRPr lang="en-US" sz="3600" b="1" kern="0" dirty="0">
              <a:solidFill>
                <a:srgbClr val="E5FBE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endParaRPr lang="en-US" sz="3600" b="1" kern="0" dirty="0">
              <a:solidFill>
                <a:srgbClr val="E5FBE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(2) ปลอมลายมือผู้อื่นไปหาประโยชน์-ปลด/ไล่ ออก                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kern="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0505/ว197 ลงวันที่ 17 พฤศจิกายน 2548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(มติ ครม.)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7188" y="4154488"/>
            <a:ext cx="8429625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(3)เบิกค่าเช่าบ้านเท็จ-ไล่ออก</a:t>
            </a:r>
            <a:endParaRPr lang="en-US" sz="36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6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0204/ว61 ลงวันที่ 30 มีนาคม 2541 (มติ ครม.)             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36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>
              <a:lnSpc>
                <a:spcPct val="75000"/>
              </a:lnSpc>
              <a:defRPr/>
            </a:pP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(4) ทุจริตฯ/ละทิ้งฯไม่กลับมาเลย-ไล่ออก</a:t>
            </a:r>
          </a:p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600" b="1" kern="0" dirty="0" err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0205/ว234 ลงวันที่ 24 ธันวาคม 2536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4000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</a:t>
            </a:r>
            <a:endParaRPr lang="th-TH" kern="0" dirty="0">
              <a:solidFill>
                <a:srgbClr val="FFFFFF"/>
              </a:solidFill>
              <a:cs typeface="Kodchiang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77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42938" y="2214563"/>
            <a:ext cx="7929562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defRPr/>
            </a:pPr>
            <a:r>
              <a:rPr lang="th-TH" sz="3600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(6) การพนันประเภทที่ กม.ห้ามขาด-ปลด/ไล่ออก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th-TH" sz="36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0505/ว123 ลงวันที่ 9 พฤษภาคม 2546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               (มติ ครม.)</a:t>
            </a:r>
            <a:endParaRPr lang="en-US" sz="36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6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(7). การไม่ไปปฏิบัติราชการตามที่ได้รับมอบหมาย    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ตามคำสั่งของผู้บังคับบัญชา (ย้าย/ช่วยราชการ)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เป็นเวลาติดต่อกันเกินกว่า 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15 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วัน 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–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ปลด/ไล่ออก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ลับ </a:t>
            </a:r>
            <a:r>
              <a:rPr lang="th-TH" sz="3600" b="1" kern="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05042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203 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ลงวันที่ 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25 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พฤศจิกายน</a:t>
            </a:r>
            <a:r>
              <a:rPr lang="en-US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2548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     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(มติ ครม.)</a:t>
            </a:r>
            <a:endParaRPr lang="th-TH" sz="36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4375" y="500063"/>
            <a:ext cx="7358063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5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)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เรียกร้องเงินฝากเข้าทำงาน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-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ไล่ออก</a:t>
            </a:r>
            <a:endParaRPr lang="en-US" sz="3600" b="1" kern="0" dirty="0">
              <a:solidFill>
                <a:srgbClr val="FF66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36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0709.3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/ว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2 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ลงวันที่ 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28 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ก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พ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.2538</a:t>
            </a:r>
            <a:endParaRPr lang="th-TH" sz="3600" b="1" kern="0" dirty="0">
              <a:solidFill>
                <a:srgbClr val="FF66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           (มติ </a:t>
            </a:r>
            <a:r>
              <a:rPr lang="th-TH" sz="36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กพ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. ให้เท่ากับ ว234)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78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71500" y="500063"/>
            <a:ext cx="8072438" cy="300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(8) แจ้งข้อมูลเท็จคุณสมบัติและผลงานบุคคลในการ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ขอรับการประเมินบุคคล (</a:t>
            </a:r>
            <a:r>
              <a:rPr lang="th-TH" sz="3600" b="1" kern="0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อวช.</a:t>
            </a: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เท็จ)สัดส่วนผลงาน/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ลอกเลียนผลงาน/นำผลงานคนอื่นมาเป็นของ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ตนเอง/จ้างวานคนอื่นทำผลงานให้ โดยผลงานมิใช่เป็นผลงานที่แท้จริงของตนเอง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เข้าข่ายกระทำผิดวินัยอย่างร้ายแรง (</a:t>
            </a:r>
            <a:r>
              <a:rPr lang="th-TH" sz="3600" b="1" kern="0" dirty="0" err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0707.3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/ว</a:t>
            </a: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5 </a:t>
            </a:r>
            <a:r>
              <a:rPr lang="th-TH" sz="3600" b="1" kern="0" dirty="0" err="1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ลว.</a:t>
            </a: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12 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เม.ย.</a:t>
            </a:r>
            <a:r>
              <a:rPr lang="en-US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52</a:t>
            </a:r>
            <a:r>
              <a:rPr lang="th-TH" sz="3600" b="1" kern="0" dirty="0">
                <a:solidFill>
                  <a:srgbClr val="00FF00"/>
                </a:solidFill>
                <a:latin typeface="JasmineUPC" pitchFamily="18" charset="-34"/>
                <a:cs typeface="JasmineUPC" pitchFamily="18" charset="-34"/>
              </a:rPr>
              <a:t>                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     (มติ ก.พ.)</a:t>
            </a:r>
            <a:endParaRPr lang="th-TH" sz="36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1500" y="3571875"/>
            <a:ext cx="7858125" cy="220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kern="0" dirty="0">
                <a:solidFill>
                  <a:srgbClr val="FF66FF"/>
                </a:solidFill>
                <a:cs typeface="KodchiangUPC" pitchFamily="18" charset="-34"/>
              </a:rPr>
              <a:t> 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9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) ยาบ้า (เสพ/ครอบครอง)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6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นร</a:t>
            </a: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0709.1/ป 531 ลงวันที่ 21 กันยายน 2553        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ประพฤติชั่วร้ายแรง ปลด/ไล่ ออก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sz="36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แม้ศาลพิพากษารอการลงโทษในคดีอาญา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600" b="1" kern="0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            (แนวทางลงโทษ สำนักงาน ก.พ.)3</a:t>
            </a:r>
            <a:endParaRPr lang="th-TH" sz="36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79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ln>
            <a:solidFill>
              <a:srgbClr val="003300"/>
            </a:solidFill>
          </a:ln>
        </p:spPr>
        <p:txBody>
          <a:bodyPr/>
          <a:lstStyle/>
          <a:p>
            <a:pPr algn="ctr"/>
            <a:r>
              <a:rPr lang="th-TH" altLang="en-US" sz="4800" smtClean="0">
                <a:solidFill>
                  <a:srgbClr val="FF33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มาตรา ๑๕๗ ประมวลกฎหมายอาญา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875" y="928688"/>
            <a:ext cx="9929813" cy="5589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4400" b="1" dirty="0">
                <a:solidFill>
                  <a:srgbClr val="FF66FF"/>
                </a:solidFill>
                <a:cs typeface="KodchiangUPC" pitchFamily="18" charset="-34"/>
              </a:rPr>
              <a:t>  </a:t>
            </a:r>
            <a:r>
              <a:rPr lang="th-TH" sz="44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    </a:t>
            </a:r>
            <a:r>
              <a:rPr lang="en-US" sz="4000" b="1" dirty="0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-</a:t>
            </a:r>
            <a:r>
              <a:rPr lang="th-TH" sz="4000" b="1" dirty="0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 เจ้า</a:t>
            </a:r>
            <a:r>
              <a:rPr lang="th-TH" sz="4000" b="1" dirty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พนักงานปฏิบัติ/ละเว้นปฏิบัติ</a:t>
            </a:r>
            <a:r>
              <a:rPr lang="th-TH" sz="4000" b="1" dirty="0" smtClean="0">
                <a:solidFill>
                  <a:srgbClr val="FF66FF"/>
                </a:solidFill>
                <a:effectLst/>
                <a:latin typeface="JasmineUPC" pitchFamily="18" charset="-34"/>
                <a:cs typeface="JasmineUPC" pitchFamily="18" charset="-34"/>
              </a:rPr>
              <a:t>หน้าที่โดยมิชอบ</a:t>
            </a:r>
            <a:endParaRPr lang="th-TH" sz="4000" b="1" dirty="0">
              <a:solidFill>
                <a:srgbClr val="FF66FF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>
                <a:solidFill>
                  <a:srgbClr val="E5FBEF"/>
                </a:solidFill>
                <a:effectLst/>
                <a:latin typeface="JasmineUPC" pitchFamily="18" charset="-34"/>
                <a:cs typeface="JasmineUPC" pitchFamily="18" charset="-34"/>
              </a:rPr>
              <a:t>       </a:t>
            </a:r>
            <a:r>
              <a:rPr lang="en-US" sz="4000" b="1" dirty="0" smtClean="0">
                <a:solidFill>
                  <a:srgbClr val="E5FBEF"/>
                </a:solidFill>
                <a:effectLst/>
                <a:latin typeface="JasmineUPC" pitchFamily="18" charset="-34"/>
                <a:cs typeface="JasmineUPC" pitchFamily="18" charset="-34"/>
              </a:rPr>
              <a:t> - </a:t>
            </a:r>
            <a:r>
              <a:rPr lang="th-TH" sz="4000" b="1" dirty="0" smtClean="0">
                <a:solidFill>
                  <a:srgbClr val="E5FBEF"/>
                </a:solidFill>
                <a:effectLst/>
                <a:latin typeface="JasmineUPC" pitchFamily="18" charset="-34"/>
                <a:cs typeface="JasmineUPC" pitchFamily="18" charset="-34"/>
              </a:rPr>
              <a:t>เพื่อผู้อื่นเสียหาย  หรือโดยทุจริต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ต้องระวางโทษ จำคุกตั้งแต่ ๑-๑๐ </a:t>
            </a: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ปี  หรื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อปรับตั้งแต่ </a:t>
            </a:r>
            <a:endParaRPr lang="th-TH" sz="4000" b="1" dirty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๒,๐๐๐ บาท-๒๐,๐๐๐ </a:t>
            </a:r>
            <a:r>
              <a:rPr lang="th-TH" sz="4000" b="1" dirty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บาท หรือทั้งจำทั้งปรับ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40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                  </a:t>
            </a:r>
            <a:r>
              <a:rPr lang="th-TH" sz="4000" b="1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4000" b="1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(อายุความ 15 ปี)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h-TH" sz="40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   </a:t>
            </a:r>
            <a:r>
              <a:rPr lang="en-US" sz="4000" b="1" dirty="0">
                <a:solidFill>
                  <a:srgbClr val="00FF00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endParaRPr lang="th-TH" sz="4000" b="1" dirty="0">
              <a:solidFill>
                <a:srgbClr val="00FF00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31748" name="สี่เหลี่ยมผืนผ้า 4"/>
          <p:cNvSpPr>
            <a:spLocks noChangeArrowheads="1"/>
          </p:cNvSpPr>
          <p:nvPr/>
        </p:nvSpPr>
        <p:spPr bwMode="auto">
          <a:xfrm>
            <a:off x="928688" y="3857625"/>
            <a:ext cx="76438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1363" indent="-284163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lvl="1" eaLnBrk="0" hangingPunct="0">
              <a:lnSpc>
                <a:spcPct val="65000"/>
              </a:lnSpc>
              <a:spcBef>
                <a:spcPct val="20000"/>
              </a:spcBef>
            </a:pPr>
            <a:r>
              <a:rPr lang="en-US" altLang="en-US" sz="40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th-TH" altLang="en-US" sz="4000" b="1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ประมวลกฎหมายอาญา </a:t>
            </a:r>
            <a:endParaRPr lang="th-TH" altLang="en-US" sz="4000" b="1" smtClean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1" eaLnBrk="0" hangingPunct="0">
              <a:lnSpc>
                <a:spcPct val="65000"/>
              </a:lnSpc>
              <a:spcBef>
                <a:spcPct val="20000"/>
              </a:spcBef>
            </a:pPr>
            <a:r>
              <a:rPr lang="th-TH" altLang="en-US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</a:t>
            </a:r>
            <a:r>
              <a:rPr lang="th-TH" altLang="en-US" sz="40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“โดยทุจริต</a:t>
            </a:r>
            <a:r>
              <a:rPr lang="en-US" altLang="en-US" sz="40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r>
              <a:rPr lang="th-TH" altLang="en-US" sz="4000" b="1" smtClean="0">
                <a:solidFill>
                  <a:srgbClr val="00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หมายถึง..... </a:t>
            </a:r>
            <a:endParaRPr lang="en-US" altLang="en-US" sz="4000" b="1" smtClean="0">
              <a:solidFill>
                <a:srgbClr val="00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1" eaLnBrk="0" hangingPunct="0">
              <a:lnSpc>
                <a:spcPct val="6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h-TH" altLang="en-US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เพื่อแสวงหาประโยชน์</a:t>
            </a:r>
          </a:p>
          <a:p>
            <a:pPr lvl="1" eaLnBrk="0" hangingPunct="0">
              <a:lnSpc>
                <a:spcPct val="6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h-TH" altLang="en-US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ที่มิควรได้โดยชอบด้วยกฎหมาย</a:t>
            </a:r>
          </a:p>
          <a:p>
            <a:pPr lvl="1" eaLnBrk="0" hangingPunct="0">
              <a:lnSpc>
                <a:spcPct val="6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h-TH" altLang="en-US" sz="4000" b="1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สำหรับตนเองหรือผู้อื่น</a:t>
            </a:r>
            <a:endParaRPr lang="th-TH" altLang="en-US" sz="4000" smtClean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FB-6211-4219-8E64-7B3489B3862E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175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785813" y="1071563"/>
            <a:ext cx="77866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(10) ผู้เสพ/ผู้ติด</a:t>
            </a:r>
            <a:r>
              <a:rPr lang="th-TH" sz="32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ยาเสพติด</a:t>
            </a: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ได้รับการบำบัดจนพ้นสภาพ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การติด</a:t>
            </a:r>
            <a:r>
              <a:rPr lang="th-TH" sz="3200" b="1" kern="0" dirty="0" err="1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ยานร</a:t>
            </a: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0505/ว38 ลงวันที่ 8 กุมภาพันธ์ 2550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66FF"/>
                </a:solidFill>
                <a:latin typeface="JasmineUPC" pitchFamily="18" charset="-34"/>
                <a:cs typeface="JasmineUPC" pitchFamily="18" charset="-34"/>
              </a:rPr>
              <a:t>                                  (มติ ครม.) 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kern="0" dirty="0">
              <a:solidFill>
                <a:srgbClr val="FF66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85813" y="2500313"/>
            <a:ext cx="77866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kern="0" dirty="0">
              <a:solidFill>
                <a:srgbClr val="FF66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(11) </a:t>
            </a:r>
            <a:r>
              <a:rPr lang="th-TH" sz="32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จนท.</a:t>
            </a:r>
            <a:r>
              <a:rPr lang="th-TH" sz="32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ของรัฐ ปล่อยปละละเลย/มีส่วนเกี่ยวข้องกับ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r>
              <a:rPr lang="th-TH" sz="32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200" b="1" kern="0" dirty="0" err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ยาเสพติด</a:t>
            </a:r>
            <a:r>
              <a:rPr lang="th-TH" sz="3200" b="1" kern="0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จะต้องถูกดำเนินการทางวินัย/อาญา ทันที</a:t>
            </a: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kern="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marL="342900" indent="-342900" eaLnBrk="1" hangingPunct="1">
              <a:lnSpc>
                <a:spcPct val="75000"/>
              </a:lnSpc>
              <a:defRPr/>
            </a:pPr>
            <a:endParaRPr lang="th-TH" sz="32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42910" y="3929063"/>
            <a:ext cx="8501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kern="0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คำสั่ง </a:t>
            </a:r>
            <a:r>
              <a:rPr lang="th-TH" sz="4000" b="1" kern="0" dirty="0" err="1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คสช.</a:t>
            </a:r>
            <a:r>
              <a:rPr lang="th-TH" sz="4000" b="1" kern="0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ที่ 41/2557 </a:t>
            </a:r>
            <a:r>
              <a:rPr lang="th-TH" sz="4000" b="1" kern="0" dirty="0" err="1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ลว</a:t>
            </a:r>
            <a:r>
              <a:rPr lang="th-TH" sz="4000" b="1" kern="0" dirty="0" smtClean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kern="0" dirty="0">
                <a:solidFill>
                  <a:schemeClr val="tx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31 พฤษภาคม 2557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80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A8E2-1D26-4601-89AE-92F8299A141F}" type="slidenum"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81</a:t>
            </a:fld>
            <a:endParaRPr lang="th-TH" alt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4638"/>
            <a:ext cx="8293100" cy="1439862"/>
          </a:xfrm>
          <a:ln w="38100">
            <a:solidFill>
              <a:srgbClr val="FF00FF"/>
            </a:solidFill>
          </a:ln>
        </p:spPr>
        <p:txBody>
          <a:bodyPr/>
          <a:lstStyle/>
          <a:p>
            <a:pPr algn="ctr">
              <a:defRPr/>
            </a:pPr>
            <a:r>
              <a:rPr lang="th-TH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คณะกรรมการ</a:t>
            </a: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พิทักษ์ระบบคุณธรรม </a:t>
            </a:r>
            <a:r>
              <a:rPr lang="th-TH" sz="4800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800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800" dirty="0" err="1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ก.พ.ค.</a:t>
            </a:r>
            <a:r>
              <a:rPr lang="th-TH" sz="48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>) </a:t>
            </a:r>
            <a:r>
              <a:rPr lang="th-TH" sz="40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000" dirty="0">
                <a:solidFill>
                  <a:srgbClr val="00FF00"/>
                </a:solidFill>
                <a:effectLst/>
                <a:latin typeface="JasmineUPC" pitchFamily="18" charset="-34"/>
                <a:cs typeface="JasmineUPC" pitchFamily="18" charset="-34"/>
              </a:rPr>
            </a:br>
            <a:endParaRPr lang="th-TH" sz="4000" dirty="0">
              <a:solidFill>
                <a:srgbClr val="00FF00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754188"/>
            <a:ext cx="8229600" cy="4646612"/>
          </a:xfrm>
          <a:ln>
            <a:solidFill>
              <a:srgbClr val="FFCC00"/>
            </a:solidFill>
          </a:ln>
        </p:spPr>
        <p:txBody>
          <a:bodyPr/>
          <a:lstStyle/>
          <a:p>
            <a:pPr marL="608013" indent="-608013">
              <a:buFont typeface="Wingdings" pitchFamily="2" charset="2"/>
              <a:buNone/>
            </a:pPr>
            <a:r>
              <a:rPr lang="en-US" altLang="en-US" sz="4000" b="1" smtClean="0">
                <a:solidFill>
                  <a:srgbClr val="FFFF00"/>
                </a:solidFill>
                <a:effectLst/>
                <a:latin typeface="TH NiramitIT๙" pitchFamily="2" charset="-34"/>
                <a:cs typeface="TH NiramitIT๙" pitchFamily="2" charset="-34"/>
              </a:rPr>
              <a:t>  </a:t>
            </a:r>
            <a:r>
              <a:rPr lang="en-US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1. ทำหน้าที่พิทักษ์ระบบคุณธรรม โดยเป็นองค์กร </a:t>
            </a:r>
          </a:p>
          <a:p>
            <a:pPr marL="608013" indent="-608013">
              <a:buFont typeface="Wingding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    อิสระกึ่งตุล</a:t>
            </a:r>
            <a:r>
              <a:rPr lang="th-TH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าการ</a:t>
            </a:r>
            <a:r>
              <a:rPr lang="en-US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(เป็นอิสระจากฝ่ายบริหาร</a:t>
            </a:r>
            <a:r>
              <a:rPr lang="th-TH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)</a:t>
            </a:r>
            <a:endParaRPr lang="en-US" altLang="en-US" sz="3600" b="1" smtClean="0">
              <a:solidFill>
                <a:srgbClr val="FFFF00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608013" indent="-608013">
              <a:buFont typeface="Wingdings" pitchFamily="2" charset="2"/>
              <a:buNone/>
            </a:pPr>
            <a:r>
              <a:rPr lang="th-TH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2. กรรมการจำนวน 7 คน ซึ่งทรงพระกรุณาโปรดเกล้าฯ และมีเลขาธิการ ก.พ. เป็นเลขานุการ ดำรงตำแหน่งวาระเดียว 6 ปี ทำงานเต็มเวลา </a:t>
            </a:r>
          </a:p>
          <a:p>
            <a:pPr marL="608013" indent="-608013">
              <a:buFont typeface="Wingdings" pitchFamily="2" charset="2"/>
              <a:buNone/>
            </a:pPr>
            <a:r>
              <a:rPr lang="th-TH" altLang="en-US" sz="3600" b="1" smtClean="0">
                <a:solidFill>
                  <a:srgbClr val="FFFF00"/>
                </a:solidFill>
                <a:effectLst/>
                <a:latin typeface="JasmineUPC" pitchFamily="18" charset="-34"/>
                <a:cs typeface="JasmineUPC" pitchFamily="18" charset="-34"/>
              </a:rPr>
              <a:t>   3. สรรหาและคัดเลือก โดยคณะกรรมการที่มีประธานศาลปกครองสูงสุด เป็นประธาน</a:t>
            </a:r>
            <a:endParaRPr lang="th-TH" altLang="en-US" sz="3600" b="1" smtClean="0">
              <a:solidFill>
                <a:schemeClr val="bg1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B7982-F583-47F2-865D-1B6F6B018C99}" type="slidenum"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82</a:t>
            </a:fld>
            <a:endParaRPr lang="th-TH" alt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32962" name="Text Box 2"/>
          <p:cNvSpPr txBox="1">
            <a:spLocks noChangeArrowheads="1"/>
          </p:cNvSpPr>
          <p:nvPr/>
        </p:nvSpPr>
        <p:spPr bwMode="auto">
          <a:xfrm>
            <a:off x="1042988" y="438150"/>
            <a:ext cx="7200900" cy="668338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lIns="91350" tIns="45679" rIns="91350" bIns="45679" anchor="ctr">
            <a:spAutoFit/>
            <a:flatTx/>
          </a:bodyPr>
          <a:lstStyle/>
          <a:p>
            <a:pPr eaLnBrk="1" hangingPunct="1">
              <a:lnSpc>
                <a:spcPct val="80000"/>
              </a:lnSpc>
            </a:pPr>
            <a:r>
              <a:rPr kumimoji="1" lang="th-TH" altLang="en-US" sz="4400" b="1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 </a:t>
            </a:r>
            <a:r>
              <a:rPr kumimoji="1" lang="th-TH" altLang="en-US" sz="44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การอุทธรณ์ของข้าราชการ</a:t>
            </a:r>
            <a:endParaRPr kumimoji="1" lang="th-TH" altLang="en-US" sz="3600" b="1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36548" name="Rectangle 3"/>
          <p:cNvSpPr>
            <a:spLocks noChangeArrowheads="1"/>
          </p:cNvSpPr>
          <p:nvPr/>
        </p:nvSpPr>
        <p:spPr bwMode="auto">
          <a:xfrm>
            <a:off x="266700" y="212725"/>
            <a:ext cx="8686800" cy="6588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lIns="91350" tIns="45679" rIns="91350" bIns="45679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32964" name="Rectangle 4"/>
          <p:cNvSpPr>
            <a:spLocks noChangeArrowheads="1"/>
          </p:cNvSpPr>
          <p:nvPr/>
        </p:nvSpPr>
        <p:spPr bwMode="auto">
          <a:xfrm>
            <a:off x="323850" y="1484313"/>
            <a:ext cx="8424863" cy="5113337"/>
          </a:xfrm>
          <a:prstGeom prst="rect">
            <a:avLst/>
          </a:prstGeom>
          <a:solidFill>
            <a:schemeClr val="tx1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lIns="91350" tIns="45679" rIns="91350" bIns="45679"/>
          <a:lstStyle/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FreesiaUPC" pitchFamily="34" charset="-34"/>
              </a:rPr>
              <a:t>    </a:t>
            </a: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การอุทธรณ์โทษทางวินัย  5 สถาน /คำสั่งให้ออกจาก  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ราชการ 6 กรณี คือ เจ็บป่วย/ขาดคุณสมบัติทั่วไป/ 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ปฏิบัติงานไม่มีประสิทธิภาพฯ/หย่อนความสามารถฯ/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มลทินมัวหมอง/ถูกจำคุกถึงที่สุดในคดีประมาท-ลหุโทษ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  - ให้อุทธรณ์ ต่อ คณะกรรมการพิทักษ์ระบบคุณธรรม  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     (</a:t>
            </a:r>
            <a:r>
              <a:rPr lang="th-TH" sz="3200" b="1" dirty="0" err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ก.พ.ค</a:t>
            </a: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.) ภายใน 30 วัน นับแต่ทราบคำสั่ง 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      - ถ้าผู้อุทธรณ์ไม่เห็นด้วยกับคำวินิจฉัยของ </a:t>
            </a:r>
            <a:r>
              <a:rPr lang="th-TH" sz="3200" b="1" dirty="0" err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ก.พ.ค</a:t>
            </a: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</a:rPr>
              <a:t>.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 ให้ฟ้องต่อศาลปกครองสูงสุด ภายใน 90 นับแต่</a:t>
            </a:r>
          </a:p>
          <a:p>
            <a:pPr>
              <a:defRPr/>
            </a:pP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 ทราบคำวินิจฉัยของ </a:t>
            </a:r>
            <a:r>
              <a:rPr lang="th-TH" sz="3200" b="1" dirty="0" err="1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ก.พ.ค</a:t>
            </a:r>
            <a:r>
              <a:rPr lang="th-TH" sz="3200" b="1" dirty="0">
                <a:solidFill>
                  <a:srgbClr val="000066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.</a:t>
            </a:r>
            <a:endParaRPr lang="th-TH" sz="3200" b="1" dirty="0">
              <a:solidFill>
                <a:srgbClr val="000066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3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83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62" grpId="0" animBg="1"/>
      <p:bldP spid="1832964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สี่เหลี่ยมผืนผ้า 5"/>
          <p:cNvSpPr>
            <a:spLocks noChangeArrowheads="1"/>
          </p:cNvSpPr>
          <p:nvPr/>
        </p:nvSpPr>
        <p:spPr bwMode="auto">
          <a:xfrm>
            <a:off x="928662" y="642918"/>
            <a:ext cx="74295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th-TH" altLang="en-US" b="1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4400" b="1" u="sng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เหตุถูกสั่งให้ออกจากราชการ 6 </a:t>
            </a:r>
            <a:r>
              <a:rPr lang="th-TH" altLang="en-US" sz="4400" b="1" u="sng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กรณี</a:t>
            </a:r>
          </a:p>
          <a:p>
            <a:pPr>
              <a:lnSpc>
                <a:spcPct val="75000"/>
              </a:lnSpc>
            </a:pPr>
            <a:endParaRPr lang="th-TH" altLang="en-US" sz="4400" b="1" u="sng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1. เจ็บป่วยไม่อาจปฏิบัติหน้าที่ราชการได้โดยสม่ำเสมอ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2. ขาดคุณสมบัติทั่วไป/ต้องห้าม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- ไม่มีสัญญาติไทย </a:t>
            </a:r>
            <a:r>
              <a:rPr lang="th-TH" altLang="en-US" sz="2800" b="1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- ไม่เลื่อมใส</a:t>
            </a:r>
            <a:r>
              <a:rPr lang="th-TH" altLang="en-US" sz="2800" b="1" dirty="0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ปกครองระบบประชาธิปไตย</a:t>
            </a:r>
            <a:endParaRPr lang="th-TH" altLang="en-US" sz="28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- ดำรงตำแหน่งการเมือง  - ยังถูกสั่งพักฯ/ให้ออกไว้ก่อน 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- ล้มละลาย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- เคยต้องรับโทษที่สุดให้จำคุกคดีอาญา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  (ยกเว้นประมาท/ลหุโทษ)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3. ปฏิบัติงานไม่มีประสิทธิภาพฯ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4.หย่อนฯ-บกพร่อง-ประพฤติตนไม่เหมาะสมกับตำแหน่งหน้าที่ฯ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5. มีมลทินหรือมัวหมอง 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6. ต้องรับโทษจำคุกที่สุดในความผิดประมาท/ลหุโทษ หรือ 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ต้องรับโทษจำคุกโดยคำสั่งศาลซึ่งยังไม่ถึงกับจะถูกลงโทษปลด </a:t>
            </a:r>
          </a:p>
          <a:p>
            <a:pPr>
              <a:lnSpc>
                <a:spcPct val="75000"/>
              </a:lnSpc>
            </a:pPr>
            <a:r>
              <a:rPr lang="th-TH" altLang="en-US" sz="28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หรือไล่ออก</a:t>
            </a:r>
            <a:endParaRPr lang="th-TH" altLang="en-US" sz="280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83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C4256-75F8-4050-8289-ADB30BF16F72}" type="slidenum"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84</a:t>
            </a:fld>
            <a:endParaRPr lang="th-TH" alt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36035" name="Rectangle 3"/>
          <p:cNvSpPr>
            <a:spLocks noChangeArrowheads="1"/>
          </p:cNvSpPr>
          <p:nvPr/>
        </p:nvSpPr>
        <p:spPr bwMode="auto">
          <a:xfrm>
            <a:off x="468313" y="476250"/>
            <a:ext cx="8207375" cy="6048375"/>
          </a:xfrm>
          <a:prstGeom prst="rect">
            <a:avLst/>
          </a:prstGeom>
          <a:solidFill>
            <a:schemeClr val="tx1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H NiramitIT๙" pitchFamily="2" charset="-34"/>
              <a:cs typeface="TH NiramitIT๙" pitchFamily="2" charset="-34"/>
            </a:endParaRPr>
          </a:p>
          <a:p>
            <a:pPr algn="ctr">
              <a:lnSpc>
                <a:spcPct val="85000"/>
              </a:lnSpc>
              <a:defRPr/>
            </a:pP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H NiramitIT๙" pitchFamily="2" charset="-34"/>
              <a:cs typeface="TH NiramitIT๙" pitchFamily="2" charset="-34"/>
            </a:endParaRPr>
          </a:p>
          <a:p>
            <a:pPr algn="ctr"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การร้องทุกข์กรณีที่คับข้องใจอันเกิดจากการปฏิบัติ/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ไม่ปฏิบัติต่อตน ของ ผบ. และมิใช่กรณีอุทธรณ์ตาม 1.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1. เหตุเกิดจาก ผบ. ให้ร้องทุกข์ต่อ ผบ.ชั้นเหนือขึ้นไป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- เหตุเกิดจาก ผบ.ต่ำกว่า ผวจ./อธิบดี ร้องทุกข์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   ต่อ ผวจ./อธิบดี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- เหตุเกิดจาก ผวจ./อธิบดี  ร้องทุกข์ต่อปลัดฯ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2. เหตุเกิดจาก ปลัดกระทรวง/ รัฐมนตรี / นายกฯ 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 ให้ร้องทุกข์ ต่อ </a:t>
            </a:r>
            <a:r>
              <a:rPr lang="th-TH" sz="3200" b="1" dirty="0" err="1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ก.พ.ค</a:t>
            </a: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.  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3. ถ้ายังไม่พอใจคำวินิจฉัยร้องทุกข์</a:t>
            </a: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มีสิทธิฟ้องต่อศาล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       ปกครองชั้นต้นภายใน </a:t>
            </a:r>
            <a:r>
              <a:rPr lang="en-US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90 </a:t>
            </a: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วัน นับแต่ทราบคำวินิจฉัย</a:t>
            </a:r>
          </a:p>
          <a:p>
            <a:pPr>
              <a:lnSpc>
                <a:spcPct val="85000"/>
              </a:lnSpc>
              <a:defRPr/>
            </a:pP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การร้องทุกข์/พิจารณาวินิจฉัย ให้เป็นไปตามกฎ </a:t>
            </a:r>
            <a:r>
              <a:rPr lang="th-TH" sz="3200" b="1" dirty="0" err="1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ก.พ.ค.</a:t>
            </a: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32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  <a:sym typeface="Wingdings" pitchFamily="2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42988" y="422275"/>
            <a:ext cx="7200900" cy="66675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pPr eaLnBrk="1" hangingPunct="1">
              <a:lnSpc>
                <a:spcPct val="80000"/>
              </a:lnSpc>
            </a:pPr>
            <a:r>
              <a:rPr kumimoji="1" lang="th-TH" altLang="en-US" sz="4400" b="1">
                <a:solidFill>
                  <a:srgbClr val="FFFFFF"/>
                </a:solidFill>
                <a:latin typeface="Browallia New" pitchFamily="34" charset="-34"/>
                <a:cs typeface="Cordia New" pitchFamily="34" charset="-34"/>
              </a:rPr>
              <a:t>         </a:t>
            </a:r>
            <a:r>
              <a:rPr kumimoji="1" lang="th-TH" altLang="en-US" sz="44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การร้องทุกข์ของข้าราชการ</a:t>
            </a:r>
            <a:endParaRPr kumimoji="1" lang="th-TH" altLang="en-US" sz="3600" b="1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3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35" grpId="0" animBg="1" autoUpdateAnimBg="0"/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utoShape 8"/>
          <p:cNvSpPr>
            <a:spLocks noChangeArrowheads="1"/>
          </p:cNvSpPr>
          <p:nvPr/>
        </p:nvSpPr>
        <p:spPr bwMode="blackWhite">
          <a:xfrm>
            <a:off x="539750" y="1735138"/>
            <a:ext cx="3744913" cy="685800"/>
          </a:xfrm>
          <a:prstGeom prst="roundRect">
            <a:avLst>
              <a:gd name="adj" fmla="val 9106"/>
            </a:avLst>
          </a:prstGeom>
          <a:solidFill>
            <a:srgbClr val="FFCC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2.สั่งให้ออกจากราชการ 6 กรณี</a:t>
            </a:r>
          </a:p>
        </p:txBody>
      </p:sp>
      <p:sp>
        <p:nvSpPr>
          <p:cNvPr id="239619" name="AutoShape 8"/>
          <p:cNvSpPr>
            <a:spLocks noChangeArrowheads="1"/>
          </p:cNvSpPr>
          <p:nvPr/>
        </p:nvSpPr>
        <p:spPr bwMode="blackWhite">
          <a:xfrm>
            <a:off x="539750" y="2636838"/>
            <a:ext cx="3744913" cy="647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1.สั่งให้ออกฯที่อุทธรณ์ไม่ได้โดย ปลัดฯ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     /รมว./นายกฯ/และผู้รับมอบอำนาจ</a:t>
            </a:r>
          </a:p>
        </p:txBody>
      </p:sp>
      <p:sp>
        <p:nvSpPr>
          <p:cNvPr id="239620" name="AutoShape 8"/>
          <p:cNvSpPr>
            <a:spLocks noChangeArrowheads="1"/>
          </p:cNvSpPr>
          <p:nvPr/>
        </p:nvSpPr>
        <p:spPr bwMode="blackWhite">
          <a:xfrm>
            <a:off x="766763" y="3319463"/>
            <a:ext cx="35179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2.คับข้องใจ ที่เกิดจาก ปลัดฯ/รมว./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นายกฯ/ และผู้รับมอบอำนาจ</a:t>
            </a:r>
          </a:p>
        </p:txBody>
      </p:sp>
      <p:sp>
        <p:nvSpPr>
          <p:cNvPr id="239621" name="AutoShape 8"/>
          <p:cNvSpPr>
            <a:spLocks noChangeArrowheads="1"/>
          </p:cNvSpPr>
          <p:nvPr/>
        </p:nvSpPr>
        <p:spPr bwMode="blackWhite">
          <a:xfrm>
            <a:off x="766763" y="4868863"/>
            <a:ext cx="35179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4.คับข้องใจ ที่เกิดจาก อธิบดี/ผวจ./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และผู้รับมอบอำนาจ</a:t>
            </a:r>
          </a:p>
        </p:txBody>
      </p:sp>
      <p:sp>
        <p:nvSpPr>
          <p:cNvPr id="239622" name="AutoShape 8"/>
          <p:cNvSpPr>
            <a:spLocks noChangeArrowheads="1"/>
          </p:cNvSpPr>
          <p:nvPr/>
        </p:nvSpPr>
        <p:spPr bwMode="blackWhite">
          <a:xfrm>
            <a:off x="766763" y="4149725"/>
            <a:ext cx="35179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3.สั่งให้ออกฯ (กรณีอุทธรณ์ไม่ได้)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โดย อธิบดี/ผวจ./และผู้รับมอบอำนาจ</a:t>
            </a:r>
          </a:p>
        </p:txBody>
      </p:sp>
      <p:sp>
        <p:nvSpPr>
          <p:cNvPr id="239623" name="AutoShape 8"/>
          <p:cNvSpPr>
            <a:spLocks noChangeArrowheads="1"/>
          </p:cNvSpPr>
          <p:nvPr/>
        </p:nvSpPr>
        <p:spPr bwMode="blackWhite">
          <a:xfrm>
            <a:off x="539750" y="1052513"/>
            <a:ext cx="3744913" cy="647700"/>
          </a:xfrm>
          <a:prstGeom prst="roundRect">
            <a:avLst>
              <a:gd name="adj" fmla="val 9106"/>
            </a:avLst>
          </a:prstGeom>
          <a:solidFill>
            <a:srgbClr val="FFCC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1.สั่งลงโทษทางวินัย 5 สถาน </a:t>
            </a:r>
          </a:p>
        </p:txBody>
      </p:sp>
      <p:sp>
        <p:nvSpPr>
          <p:cNvPr id="239624" name="AutoShape 8"/>
          <p:cNvSpPr>
            <a:spLocks noChangeArrowheads="1"/>
          </p:cNvSpPr>
          <p:nvPr/>
        </p:nvSpPr>
        <p:spPr bwMode="blackWhite">
          <a:xfrm>
            <a:off x="539750" y="5734050"/>
            <a:ext cx="3733800" cy="647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5.คับข้องใจ ที่เกิดจาก ผบ.</a:t>
            </a:r>
          </a:p>
          <a:p>
            <a:pPr algn="ctr">
              <a:lnSpc>
                <a:spcPct val="90000"/>
              </a:lnSpc>
            </a:pPr>
            <a:r>
              <a:rPr lang="th-TH" altLang="en-US" sz="24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ซึ่งตำแหน่งต่ำกว่า อธิบดี/ผวจ.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5003800" y="1125538"/>
            <a:ext cx="1512888" cy="1439862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ก.พ.ค.</a:t>
            </a: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5003800" y="2565400"/>
            <a:ext cx="1512888" cy="143986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ก.พ.ค.</a:t>
            </a: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5003800" y="4221163"/>
            <a:ext cx="1512888" cy="1223962"/>
          </a:xfrm>
          <a:prstGeom prst="rect">
            <a:avLst/>
          </a:prstGeom>
          <a:solidFill>
            <a:srgbClr val="66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ปลัดฯ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5003800" y="5516563"/>
            <a:ext cx="1800225" cy="1268412"/>
          </a:xfrm>
          <a:prstGeom prst="rect">
            <a:avLst/>
          </a:prstGeom>
          <a:solidFill>
            <a:srgbClr val="CC66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th-TH" altLang="en-US" sz="440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อธิบดี/ผวจ</a:t>
            </a:r>
          </a:p>
        </p:txBody>
      </p:sp>
      <p:sp>
        <p:nvSpPr>
          <p:cNvPr id="239629" name="Oval 13"/>
          <p:cNvSpPr>
            <a:spLocks noChangeArrowheads="1"/>
          </p:cNvSpPr>
          <p:nvPr/>
        </p:nvSpPr>
        <p:spPr bwMode="auto">
          <a:xfrm>
            <a:off x="7164388" y="3357563"/>
            <a:ext cx="1728787" cy="122396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ศาล</a:t>
            </a:r>
          </a:p>
          <a:p>
            <a:pPr algn="ctr">
              <a:lnSpc>
                <a:spcPct val="7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ปกครอง</a:t>
            </a:r>
          </a:p>
          <a:p>
            <a:pPr algn="ctr">
              <a:lnSpc>
                <a:spcPct val="7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ชั้นต้น</a:t>
            </a:r>
          </a:p>
        </p:txBody>
      </p:sp>
      <p:sp>
        <p:nvSpPr>
          <p:cNvPr id="239630" name="Oval 14"/>
          <p:cNvSpPr>
            <a:spLocks noChangeArrowheads="1"/>
          </p:cNvSpPr>
          <p:nvPr/>
        </p:nvSpPr>
        <p:spPr bwMode="auto">
          <a:xfrm>
            <a:off x="7164388" y="1125538"/>
            <a:ext cx="1655762" cy="12239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ศาล</a:t>
            </a:r>
          </a:p>
          <a:p>
            <a:pPr algn="ctr">
              <a:lnSpc>
                <a:spcPct val="6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ปกครอง</a:t>
            </a:r>
          </a:p>
          <a:p>
            <a:pPr algn="ctr">
              <a:lnSpc>
                <a:spcPct val="65000"/>
              </a:lnSpc>
            </a:pPr>
            <a:r>
              <a:rPr lang="th-TH" altLang="en-US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สูงสุด</a:t>
            </a:r>
          </a:p>
        </p:txBody>
      </p:sp>
      <p:sp>
        <p:nvSpPr>
          <p:cNvPr id="239631" name="AutoShape 15"/>
          <p:cNvSpPr>
            <a:spLocks noChangeArrowheads="1"/>
          </p:cNvSpPr>
          <p:nvPr/>
        </p:nvSpPr>
        <p:spPr bwMode="auto">
          <a:xfrm>
            <a:off x="4284663" y="1557338"/>
            <a:ext cx="792162" cy="433387"/>
          </a:xfrm>
          <a:prstGeom prst="notchedRightArrow">
            <a:avLst>
              <a:gd name="adj1" fmla="val 50000"/>
              <a:gd name="adj2" fmla="val 456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2" name="AutoShape 16"/>
          <p:cNvSpPr>
            <a:spLocks noChangeArrowheads="1"/>
          </p:cNvSpPr>
          <p:nvPr/>
        </p:nvSpPr>
        <p:spPr bwMode="auto">
          <a:xfrm>
            <a:off x="4284663" y="3141663"/>
            <a:ext cx="792162" cy="433387"/>
          </a:xfrm>
          <a:prstGeom prst="notchedRightArrow">
            <a:avLst>
              <a:gd name="adj1" fmla="val 50000"/>
              <a:gd name="adj2" fmla="val 456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3" name="AutoShape 17"/>
          <p:cNvSpPr>
            <a:spLocks noChangeArrowheads="1"/>
          </p:cNvSpPr>
          <p:nvPr/>
        </p:nvSpPr>
        <p:spPr bwMode="auto">
          <a:xfrm>
            <a:off x="4284663" y="4652963"/>
            <a:ext cx="790575" cy="433387"/>
          </a:xfrm>
          <a:prstGeom prst="notchedRightArrow">
            <a:avLst>
              <a:gd name="adj1" fmla="val 50000"/>
              <a:gd name="adj2" fmla="val 4560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4" name="AutoShape 18"/>
          <p:cNvSpPr>
            <a:spLocks noChangeArrowheads="1"/>
          </p:cNvSpPr>
          <p:nvPr/>
        </p:nvSpPr>
        <p:spPr bwMode="auto">
          <a:xfrm>
            <a:off x="4284663" y="5876925"/>
            <a:ext cx="792162" cy="433388"/>
          </a:xfrm>
          <a:prstGeom prst="notchedRightArrow">
            <a:avLst>
              <a:gd name="adj1" fmla="val 50000"/>
              <a:gd name="adj2" fmla="val 456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5" name="AutoShape 19"/>
          <p:cNvSpPr>
            <a:spLocks noChangeArrowheads="1"/>
          </p:cNvSpPr>
          <p:nvPr/>
        </p:nvSpPr>
        <p:spPr bwMode="auto">
          <a:xfrm>
            <a:off x="6516688" y="1557338"/>
            <a:ext cx="647700" cy="433387"/>
          </a:xfrm>
          <a:prstGeom prst="notchedRightArrow">
            <a:avLst>
              <a:gd name="adj1" fmla="val 50000"/>
              <a:gd name="adj2" fmla="val 3736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6" name="AutoShape 20"/>
          <p:cNvSpPr>
            <a:spLocks noChangeArrowheads="1"/>
          </p:cNvSpPr>
          <p:nvPr/>
        </p:nvSpPr>
        <p:spPr bwMode="auto">
          <a:xfrm rot="1249686">
            <a:off x="6588125" y="3284538"/>
            <a:ext cx="647700" cy="358775"/>
          </a:xfrm>
          <a:prstGeom prst="notchedRightArrow">
            <a:avLst>
              <a:gd name="adj1" fmla="val 50000"/>
              <a:gd name="adj2" fmla="val 451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7" name="AutoShape 21"/>
          <p:cNvSpPr>
            <a:spLocks noChangeArrowheads="1"/>
          </p:cNvSpPr>
          <p:nvPr/>
        </p:nvSpPr>
        <p:spPr bwMode="auto">
          <a:xfrm rot="16243465" flipV="1">
            <a:off x="7523956" y="2564607"/>
            <a:ext cx="1008063" cy="431800"/>
          </a:xfrm>
          <a:prstGeom prst="notchedRightArrow">
            <a:avLst>
              <a:gd name="adj1" fmla="val 50000"/>
              <a:gd name="adj2" fmla="val 5836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8" name="AutoShape 22"/>
          <p:cNvSpPr>
            <a:spLocks noChangeArrowheads="1"/>
          </p:cNvSpPr>
          <p:nvPr/>
        </p:nvSpPr>
        <p:spPr bwMode="auto">
          <a:xfrm rot="-1231502">
            <a:off x="6443663" y="4508500"/>
            <a:ext cx="1152525" cy="346075"/>
          </a:xfrm>
          <a:prstGeom prst="notchedRightArrow">
            <a:avLst>
              <a:gd name="adj1" fmla="val 50000"/>
              <a:gd name="adj2" fmla="val 8325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39" name="AutoShape 23"/>
          <p:cNvSpPr>
            <a:spLocks noChangeArrowheads="1"/>
          </p:cNvSpPr>
          <p:nvPr/>
        </p:nvSpPr>
        <p:spPr bwMode="auto">
          <a:xfrm rot="-2786158">
            <a:off x="6377782" y="5223668"/>
            <a:ext cx="2089150" cy="227013"/>
          </a:xfrm>
          <a:prstGeom prst="notchedRightArrow">
            <a:avLst>
              <a:gd name="adj1" fmla="val 50000"/>
              <a:gd name="adj2" fmla="val 23006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40" name="AutoShape 24"/>
          <p:cNvSpPr>
            <a:spLocks noChangeArrowheads="1"/>
          </p:cNvSpPr>
          <p:nvPr/>
        </p:nvSpPr>
        <p:spPr bwMode="auto">
          <a:xfrm>
            <a:off x="1692275" y="0"/>
            <a:ext cx="6335713" cy="7651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00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สรุป การอุทธรณ์/ร้องทุกข์ ของข้าราชการ</a:t>
            </a:r>
          </a:p>
        </p:txBody>
      </p:sp>
      <p:sp>
        <p:nvSpPr>
          <p:cNvPr id="239641" name="AutoShape 25"/>
          <p:cNvSpPr>
            <a:spLocks noChangeArrowheads="1"/>
          </p:cNvSpPr>
          <p:nvPr/>
        </p:nvSpPr>
        <p:spPr bwMode="auto">
          <a:xfrm rot="-5400000">
            <a:off x="-142875" y="1304925"/>
            <a:ext cx="1438275" cy="936625"/>
          </a:xfrm>
          <a:prstGeom prst="leftRightArrow">
            <a:avLst>
              <a:gd name="adj1" fmla="val 50000"/>
              <a:gd name="adj2" fmla="val 30712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อุทธรณ์</a:t>
            </a:r>
          </a:p>
        </p:txBody>
      </p:sp>
      <p:sp>
        <p:nvSpPr>
          <p:cNvPr id="239642" name="AutoShape 26"/>
          <p:cNvSpPr>
            <a:spLocks noChangeArrowheads="1"/>
          </p:cNvSpPr>
          <p:nvPr/>
        </p:nvSpPr>
        <p:spPr bwMode="auto">
          <a:xfrm rot="-5400000">
            <a:off x="-1368425" y="4113213"/>
            <a:ext cx="3887788" cy="792162"/>
          </a:xfrm>
          <a:prstGeom prst="leftRightArrow">
            <a:avLst>
              <a:gd name="adj1" fmla="val 50000"/>
              <a:gd name="adj2" fmla="val 981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en-US" sz="4400">
                <a:solidFill>
                  <a:srgbClr val="000000"/>
                </a:solidFill>
                <a:latin typeface="KodchiangUPC" pitchFamily="18" charset="-34"/>
                <a:cs typeface="KodchiangUPC" pitchFamily="18" charset="-34"/>
              </a:rPr>
              <a:t>ร้องทุกข์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4653E-AE6A-4EE6-9D37-FEF5DAFE87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85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688"/>
            <a:ext cx="8493125" cy="1470025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altLang="en-US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สาระสำคัญของพระราชบัญญัติ </a:t>
            </a:r>
            <a:br>
              <a:rPr lang="th-TH" altLang="en-US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</a:br>
            <a:r>
              <a:rPr lang="th-TH" altLang="en-US" sz="4000" dirty="0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ความรับผิดทางละเมิดของเจ้าหน้าที่ พ.ศ.2539</a:t>
            </a:r>
            <a:endParaRPr lang="th-TH" altLang="en-US" dirty="0" smtClean="0">
              <a:solidFill>
                <a:srgbClr val="FFFF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1013" y="1628775"/>
            <a:ext cx="8350250" cy="4651375"/>
          </a:xfrm>
        </p:spPr>
        <p:txBody>
          <a:bodyPr/>
          <a:lstStyle/>
          <a:p>
            <a:pPr marL="342900" indent="-342900" eaLnBrk="1" hangingPunct="1">
              <a:lnSpc>
                <a:spcPct val="5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1. เมื่อเกิดความเสียหายแก่ หน่วยงานของรัฐ หรือ </a:t>
            </a:r>
          </a:p>
          <a:p>
            <a:pPr marL="342900" indent="-342900" eaLnBrk="1" hangingPunct="1">
              <a:lnSpc>
                <a:spcPct val="7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th-TH" sz="36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บุคคลภายนอก</a:t>
            </a:r>
            <a:endParaRPr lang="th-TH" sz="3600" b="1" dirty="0">
              <a:solidFill>
                <a:srgbClr val="FFFFFF"/>
              </a:solidFill>
              <a:latin typeface="JasmineUPC" panose="02020603050405020304" pitchFamily="18" charset="-34"/>
              <a:ea typeface="Arial Unicode MS" pitchFamily="34" charset="-128"/>
              <a:cs typeface="JasmineUPC" panose="02020603050405020304" pitchFamily="18" charset="-34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th-TH" sz="3600" b="1" dirty="0" smtClean="0">
                <a:solidFill>
                  <a:srgbClr val="00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■</a:t>
            </a:r>
            <a:r>
              <a:rPr lang="th-TH" sz="36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หน่วยงานของรัฐเสียหาย  เช่น 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ทรัพย์สินเสียหาย</a:t>
            </a:r>
          </a:p>
          <a:p>
            <a:pPr marL="342900" indent="-342900" eaLnBrk="1" hangingPunct="1">
              <a:lnSpc>
                <a:spcPct val="6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th-TH" sz="3600" b="1" dirty="0" smtClean="0">
                <a:solidFill>
                  <a:srgbClr val="00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■</a:t>
            </a:r>
            <a:r>
              <a:rPr lang="th-TH" sz="36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บุคคลภายนอกเสียหาย เช่น</a:t>
            </a:r>
          </a:p>
          <a:p>
            <a:pPr marL="342900" indent="-342900" eaLnBrk="1" hangingPunct="1">
              <a:lnSpc>
                <a:spcPct val="70000"/>
              </a:lnSpc>
              <a:defRPr/>
            </a:pPr>
            <a:r>
              <a:rPr lang="th-TH" sz="36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th-TH" sz="36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1) ตาย   </a:t>
            </a:r>
            <a:r>
              <a:rPr lang="en-US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2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)บาดเจ็บ</a:t>
            </a:r>
          </a:p>
          <a:p>
            <a:pPr marL="342900" indent="-342900" eaLnBrk="1" hangingPunct="1">
              <a:lnSpc>
                <a:spcPct val="70000"/>
              </a:lnSpc>
              <a:defRPr/>
            </a:pP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</a:t>
            </a:r>
            <a:r>
              <a:rPr lang="en-US" sz="36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</a:t>
            </a:r>
            <a:r>
              <a:rPr lang="th-TH" sz="36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3) ทรัพย์สิน/สิทธิ  เสียหาย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</a:t>
            </a:r>
            <a:r>
              <a:rPr lang="th-TH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2. ความ</a:t>
            </a:r>
            <a:r>
              <a:rPr lang="th-TH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เสียหายตาม 1 นั้นเกิด</a:t>
            </a:r>
            <a:r>
              <a:rPr lang="th-TH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จาก</a:t>
            </a:r>
            <a:r>
              <a:rPr lang="th-TH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การกระทำละเมิด   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th-TH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ของเจ้าหน้าที่ในการปฏิบัติหน้าที่ราชการ   </a:t>
            </a:r>
            <a:endParaRPr lang="th-TH" dirty="0">
              <a:solidFill>
                <a:schemeClr val="accent1">
                  <a:lumMod val="40000"/>
                  <a:lumOff val="6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232A-E6B3-4A2F-BA61-99BE729B0C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86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404813"/>
            <a:ext cx="8301038" cy="61198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4000" b="1" dirty="0">
                <a:solidFill>
                  <a:srgbClr val="0000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3. กรณีเจ้าหน้าที่กระทำ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ละเมิด ต่อหน่วยงาน</a:t>
            </a:r>
          </a:p>
          <a:p>
            <a:pPr eaLnBrk="1" hangingPunct="1"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ของรัฐ หรือ</a:t>
            </a: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ต่อบุคคลภายนอก ทำให้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ได้รับ</a:t>
            </a:r>
          </a:p>
          <a:p>
            <a:pPr eaLnBrk="1" hangingPunct="1"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ความ</a:t>
            </a: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เสียหาย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0000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 </a:t>
            </a:r>
            <a:r>
              <a:rPr lang="th-TH" sz="40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3.1 กรณี</a:t>
            </a:r>
            <a:r>
              <a:rPr lang="th-TH" sz="4000" b="1" u="sng" dirty="0" smtClean="0">
                <a:solidFill>
                  <a:srgbClr val="FFCC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จงใจ</a:t>
            </a:r>
            <a:r>
              <a:rPr lang="th-TH" sz="40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หรือ </a:t>
            </a:r>
            <a:r>
              <a:rPr lang="th-TH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ประมาทเลินเล่อ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</a:t>
            </a:r>
            <a:r>
              <a:rPr lang="th-TH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อย่างร้ายแรง </a:t>
            </a:r>
            <a:r>
              <a:rPr lang="th-TH" sz="4000" b="1" u="sng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เจ้าหน้าที่</a:t>
            </a:r>
            <a:r>
              <a:rPr lang="th-TH" sz="4000" b="1" u="sng" dirty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ต้อง</a:t>
            </a:r>
            <a:r>
              <a:rPr lang="th-TH" sz="4000" b="1" u="sng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รับผิด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(เกิดจากการกระทำ/ละเว้นการกระทำ ของผู้นั้น)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           </a:t>
            </a: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3.2 กรณีประมาทเลินเล่อไม่</a:t>
            </a:r>
            <a:r>
              <a:rPr lang="th-TH" sz="4000" b="1" dirty="0" smtClean="0">
                <a:solidFill>
                  <a:srgbClr val="FFFFFF"/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ร้ายแรง      </a:t>
            </a:r>
            <a:r>
              <a:rPr lang="th-TH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เจ้าหน้าที่</a:t>
            </a:r>
            <a:r>
              <a:rPr lang="th-TH" sz="4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ไม่ต้องรับ</a:t>
            </a:r>
            <a:r>
              <a:rPr lang="th-TH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ea typeface="Arial Unicode MS" pitchFamily="34" charset="-128"/>
                <a:cs typeface="JasmineUPC" panose="02020603050405020304" pitchFamily="18" charset="-34"/>
              </a:rPr>
              <a:t>ผิด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87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Content Placeholder 2"/>
          <p:cNvSpPr>
            <a:spLocks noGrp="1"/>
          </p:cNvSpPr>
          <p:nvPr>
            <p:ph idx="1"/>
          </p:nvPr>
        </p:nvSpPr>
        <p:spPr>
          <a:xfrm>
            <a:off x="250825" y="-315913"/>
            <a:ext cx="8929688" cy="64087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th-TH" altLang="en-US" sz="4000" b="1" smtClean="0">
              <a:solidFill>
                <a:srgbClr val="FFFF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4. กรณีบุคคลภายนอกฟ้องเรียกค่าสินไหมทดแทน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</a:t>
            </a: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4.1 ฟ้องหน่วยงานของรัฐ แต่ฟ้อง จนท.ไม่ได้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</a:t>
            </a:r>
            <a:r>
              <a:rPr lang="en-US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4.2 </a:t>
            </a: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ฟ้องต่อศาล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C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- ศาลยุติธรรม ละเมิดทางกายภาพ/หน้าที่ทั่วไป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C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เช่น เกิดจากรถยนต์ราชการ/การดูแลผู้ป่วย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C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หรือการรักษาพยาบาล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- ศาลปกครอง ละเมิดทางปกครอง คำสั่งทาง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ปกครอง/สัญญาทางปกครอง/สิทธิประโยชน์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หรือสวัสดิการของ จนท.</a:t>
            </a:r>
          </a:p>
          <a:p>
            <a:pPr eaLnBrk="1" hangingPunct="1">
              <a:buFontTx/>
              <a:buNone/>
              <a:defRPr/>
            </a:pPr>
            <a:endParaRPr lang="th-TH" altLang="en-US" sz="4000" b="1" smtClean="0"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h-TH" altLang="en-US" smtClean="0"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88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684213" y="3429000"/>
            <a:ext cx="7659687" cy="2751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>
                  <a:gamma/>
                  <a:shade val="46275"/>
                  <a:invGamma/>
                </a:srgbClr>
              </a:gs>
              <a:gs pos="50000">
                <a:srgbClr val="8D67E1"/>
              </a:gs>
              <a:gs pos="100000">
                <a:srgbClr val="8D67E1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th-TH" sz="4800" b="1" kern="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KodchiangUPC" pitchFamily="18" charset="-34"/>
              <a:cs typeface="KodchiangUPC" pitchFamily="18" charset="-34"/>
            </a:endParaRP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KodchiangUPC" pitchFamily="18" charset="-34"/>
                <a:cs typeface="KodchiangUPC" pitchFamily="18" charset="-34"/>
              </a:rPr>
              <a:t>   </a:t>
            </a: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1. </a:t>
            </a: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กระทำโดยจงใจ หรือประมาทเลินเล่อ</a:t>
            </a: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2. ต่อบุคคลอื่นโดยผิดกฎหมาย</a:t>
            </a: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3. ทำให้เขาเสียหายถึงแก่ ชีวิต  ร่างกาย  </a:t>
            </a: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rgbClr val="FFFFFF">
                    <a:lumMod val="95000"/>
                  </a:srgb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 อนามัย เสรีภาพ ทรัพย์สิน หรือสิทธิ</a:t>
            </a:r>
          </a:p>
          <a:p>
            <a:pPr marL="342900" indent="-342900" fontAlgn="auto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th-TH" sz="4800" b="1" kern="0" dirty="0">
              <a:solidFill>
                <a:srgbClr val="FFC000"/>
              </a:solidFill>
              <a:latin typeface="Times New Roman"/>
              <a:cs typeface="KodchiangUPC" pitchFamily="18" charset="-34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509713" y="1916113"/>
            <a:ext cx="6086475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5000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kern="0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มาตรา 420 การทำละเมิด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323850" y="558800"/>
            <a:ext cx="8424863" cy="1141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B764">
                  <a:gamma/>
                  <a:shade val="46275"/>
                  <a:invGamma/>
                </a:srgbClr>
              </a:gs>
              <a:gs pos="50000">
                <a:srgbClr val="EAB764"/>
              </a:gs>
              <a:gs pos="100000">
                <a:srgbClr val="EAB764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kern="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ประมวลกฎหมายแพ่งและพาณิช</a:t>
            </a:r>
            <a:r>
              <a:rPr lang="th-TH" sz="6000" b="1" kern="0" dirty="0">
                <a:solidFill>
                  <a:srgbClr val="FF0000"/>
                </a:solidFill>
                <a:latin typeface="KodchiangUPC" pitchFamily="18" charset="-34"/>
                <a:cs typeface="KodchiangUPC" pitchFamily="18" charset="-34"/>
              </a:rPr>
              <a:t>ย์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89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ln>
            <a:solidFill>
              <a:srgbClr val="0000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540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ประมวลกฎหมายอาญา</a:t>
            </a:r>
            <a:endParaRPr lang="th-TH" altLang="en-US" sz="48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4400" b="1" dirty="0" smtClean="0">
                <a:solidFill>
                  <a:schemeClr val="bg1"/>
                </a:solidFill>
                <a:cs typeface="KodchiangUPC" pitchFamily="18" charset="-34"/>
              </a:rPr>
              <a:t>     </a:t>
            </a:r>
            <a:r>
              <a:rPr lang="th-TH" altLang="en-US" sz="4800" b="1" dirty="0" smtClean="0">
                <a:latin typeface="KodchiangUPC" pitchFamily="18" charset="-34"/>
                <a:cs typeface="KodchiangUPC" pitchFamily="18" charset="-34"/>
              </a:rPr>
              <a:t> ม.</a:t>
            </a: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147  ฐานเป็นเจ้าพนักงานยักยอกทรัพย์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  1. เป็นเจ้าพนักงาน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  2. มีหน้าที่ ซื้อ/ทำ/จัดการ/รักษาทรัพย์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  3. เบียดบังทรัพย์เป็นของตน/ผู้อื่น โดยทุจริต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     หรือทุจริต ยอมให้ผู้อื่นเอาทรัพย์นั้นเสีย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โทษ จำคุก 5-20 ปี หรือจำคุกตลอดชีวิต และ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   ปรับตั้งแต่ 2,000-40,000 บาท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400" b="1" dirty="0" smtClean="0">
                <a:latin typeface="JasmineUPC" pitchFamily="18" charset="-34"/>
                <a:cs typeface="JasmineUPC" pitchFamily="18" charset="-34"/>
              </a:rPr>
              <a:t>                    (อายุความ 20 ปี)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FB-6211-4219-8E64-7B3489B3862E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9733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th-TH" sz="5500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ความรับผิดชดใช้ค่าสินไหมทดแทน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5538"/>
            <a:ext cx="7931150" cy="4779962"/>
          </a:xfrm>
        </p:spPr>
        <p:txBody>
          <a:bodyPr/>
          <a:lstStyle/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ต้อง</a:t>
            </a:r>
            <a:r>
              <a:rPr lang="th-TH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รับผิดชดใช้ค่าสินไหมทดแทน </a:t>
            </a: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ให้แก่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ผู้เสียหาย/ทายาท</a:t>
            </a:r>
            <a:endParaRPr lang="th-TH" sz="4000" b="1" dirty="0">
              <a:solidFill>
                <a:schemeClr val="accent1">
                  <a:lumMod val="40000"/>
                  <a:lumOff val="6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</a:t>
            </a:r>
            <a:r>
              <a:rPr lang="th-TH" sz="4000" b="1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คืนทรัพย์สิน หรือชดใช้เงิน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2. ชดใช้ค่าเสียหาย เช่น 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     </a:t>
            </a:r>
            <a:r>
              <a:rPr lang="th-TH" sz="40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- ค่าปลงศพ และค่าใช้จ่ายจำเป็นอื่นๆ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-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ค่าขาดไร้อุปการะ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-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ค่าขาดแรงงาน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-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ค่ารักษาพยาบาล</a:t>
            </a:r>
          </a:p>
          <a:p>
            <a:pPr marL="477838" indent="-477838" defTabSz="1274763">
              <a:lnSpc>
                <a:spcPct val="65000"/>
              </a:lnSpc>
              <a:buFontTx/>
              <a:buNone/>
              <a:defRPr/>
            </a:pP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- ค่าขาดประโยชน์ทำมาหาได้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90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h-TH" sz="2400" u="sng" dirty="0" smtClean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5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ประมาท</a:t>
            </a:r>
            <a:r>
              <a:rPr lang="th-TH" sz="5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u="sng" dirty="0">
              <a:solidFill>
                <a:schemeClr val="accent1">
                  <a:lumMod val="20000"/>
                  <a:lumOff val="8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557338"/>
            <a:ext cx="8229600" cy="3484562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1. การกระทำ ที่มิได้กระทำโดยเจตนา  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แต่กระทำโดยปราศจากความระมัดระวัง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ซึ่งบุคคลในภาวะเช่นนั้นจะต้องมี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ตามวิสัยและพฤติการณ์ 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และผู้กระทำอาจใช้ความระมัดระวัง 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เช่นว่านั้นได้ แต่หาได้ใช้ให้เพียงพอไม่</a:t>
            </a:r>
            <a:endParaRPr lang="th-TH" sz="4400" dirty="0">
              <a:solidFill>
                <a:schemeClr val="bg1">
                  <a:lumMod val="20000"/>
                  <a:lumOff val="8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91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th-TH" sz="5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ประมาทเลินเล่ออย่างร้ายแรง</a:t>
            </a:r>
            <a:endParaRPr lang="th-TH" sz="5400" dirty="0">
              <a:solidFill>
                <a:schemeClr val="accent1">
                  <a:lumMod val="40000"/>
                  <a:lumOff val="6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125538"/>
            <a:ext cx="8434387" cy="49244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มีลักษณะไปในทางที่บุคคลนั้น ได้</a:t>
            </a:r>
            <a:r>
              <a:rPr lang="th-TH" sz="4400" b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กระทำ                 ไปโดย</a:t>
            </a:r>
            <a:r>
              <a:rPr lang="th-TH" sz="4400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ขาดความระมัดระวัง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ที่เบี่ยงเบนไปจากเกณฑ์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มาตรฐาน      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อย่าง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มาก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เช่น 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พึงคาดเห็นได้ว่า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เสียหาย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อาจเกิดขึ้นได้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หรือ 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หาก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ระมัดระวัง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สัก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เล็กน้อย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ก็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คงคาดเห็นการอัน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อาจเกิด</a:t>
            </a:r>
            <a:endParaRPr lang="th-TH" sz="4400" b="1" dirty="0">
              <a:solidFill>
                <a:schemeClr val="bg1">
                  <a:lumMod val="20000"/>
                  <a:lumOff val="8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th-TH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ความ</a:t>
            </a:r>
            <a:r>
              <a:rPr lang="th-TH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เสียหายเช่นนั้น</a:t>
            </a:r>
            <a:endParaRPr lang="th-TH" dirty="0">
              <a:solidFill>
                <a:schemeClr val="bg1">
                  <a:lumMod val="20000"/>
                  <a:lumOff val="8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92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1354137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5400" dirty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กรณีที่ถือว่า </a:t>
            </a:r>
            <a:r>
              <a:rPr lang="th-TH" sz="5400" dirty="0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sz="5400" dirty="0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5400" dirty="0" smtClean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sz="5400" dirty="0">
                <a:solidFill>
                  <a:srgbClr val="FFFF66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ประมาทเลินเล่ออย่างร้ายแรง”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773238"/>
            <a:ext cx="7427912" cy="4525962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ไม่ได้ใช้ความระมัดระวังเลยสักนิด</a:t>
            </a:r>
          </a:p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ทำผิดซ้ำๆในเรื่องแบบเดียวกัน</a:t>
            </a:r>
          </a:p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ปฏิบัติผิดมาตรฐานวิชาชีพ</a:t>
            </a:r>
          </a:p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ฝ่าฝืนกฎหมาย/ระเบียบ</a:t>
            </a:r>
          </a:p>
          <a:p>
            <a:pPr marL="609600" indent="-609600">
              <a:buFontTx/>
              <a:buAutoNum type="arabicPeriod"/>
              <a:defRPr/>
            </a:pPr>
            <a:r>
              <a:rPr lang="th-TH" sz="4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กฎหมาย/ระเบียบ กำหนด  วิธีปฏิบัติไว้        แต่ไม่ได้ทำ หรือปฏิบัติตามนั้น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93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สี่เหลี่ยมผืนผ้า 4"/>
          <p:cNvSpPr/>
          <p:nvPr/>
        </p:nvSpPr>
        <p:spPr>
          <a:xfrm>
            <a:off x="0" y="0"/>
            <a:ext cx="9144000" cy="655637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th-TH" sz="60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6000" b="1" u="sng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เหตุสุดวิสัย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1. เหตุใดๆ อันจะเกิดขึ้น หรือจะให้ผลพิบัติ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2. เป็นเหตุที่ไม่สามารถป้องกันได้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</a:t>
            </a: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3. แม้บุคคลผู้ต้องประสบหรือใกล้จะต้อง</a:t>
            </a:r>
          </a:p>
          <a:p>
            <a:pPr eaLnBrk="1" hangingPunct="1">
              <a:lnSpc>
                <a:spcPct val="60000"/>
              </a:lnSpc>
              <a:defRPr/>
            </a:pPr>
            <a:endParaRPr lang="th-TH" sz="44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ประสบ จะได้จัดการระมัดระวังตามสมควร </a:t>
            </a:r>
          </a:p>
          <a:p>
            <a:pPr eaLnBrk="1" hangingPunct="1">
              <a:lnSpc>
                <a:spcPct val="60000"/>
              </a:lnSpc>
              <a:defRPr/>
            </a:pPr>
            <a:endParaRPr lang="th-TH" sz="44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อันพึงคาดหมายได้จากบุคคลในฐานะ</a:t>
            </a:r>
          </a:p>
          <a:p>
            <a:pPr eaLnBrk="1" hangingPunct="1">
              <a:lnSpc>
                <a:spcPct val="60000"/>
              </a:lnSpc>
              <a:defRPr/>
            </a:pPr>
            <a:endParaRPr lang="th-TH" sz="4400" b="1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       และภาวะเช่น</a:t>
            </a:r>
            <a:endParaRPr lang="th-TH" sz="4400" dirty="0">
              <a:solidFill>
                <a:srgbClr val="FFFF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232A-E6B3-4A2F-BA61-99BE729B0C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94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C69B-9453-454A-9FAC-F21429C1B19E}" type="slidenum">
              <a:rPr lang="en-US" altLang="en-US" smtClean="0"/>
              <a:pPr>
                <a:defRPr/>
              </a:pPr>
              <a:t>95</a:t>
            </a:fld>
            <a:endParaRPr lang="th-TH" altLang="en-US" smtClean="0"/>
          </a:p>
        </p:txBody>
      </p:sp>
      <p:sp>
        <p:nvSpPr>
          <p:cNvPr id="76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66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คำนิยาม </a:t>
            </a:r>
          </a:p>
        </p:txBody>
      </p:sp>
      <p:sp>
        <p:nvSpPr>
          <p:cNvPr id="76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5643562"/>
          </a:xfrm>
          <a:gradFill rotWithShape="1">
            <a:gsLst>
              <a:gs pos="0">
                <a:srgbClr val="8C3D91"/>
              </a:gs>
              <a:gs pos="6000">
                <a:srgbClr val="7005D4"/>
              </a:gs>
              <a:gs pos="14999">
                <a:srgbClr val="181CC7"/>
              </a:gs>
              <a:gs pos="30000">
                <a:srgbClr val="0A128C"/>
              </a:gs>
              <a:gs pos="50000">
                <a:srgbClr val="000000"/>
              </a:gs>
              <a:gs pos="70000">
                <a:srgbClr val="0A128C"/>
              </a:gs>
              <a:gs pos="85001">
                <a:srgbClr val="181CC7"/>
              </a:gs>
              <a:gs pos="94000">
                <a:srgbClr val="7005D4"/>
              </a:gs>
              <a:gs pos="100000">
                <a:srgbClr val="8C3D91"/>
              </a:gs>
            </a:gsLst>
            <a:lin ang="2700000" scaled="1"/>
          </a:gra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altLang="en-US" sz="4800" smtClean="0">
                <a:cs typeface="KodchiangUPC" pitchFamily="18" charset="-34"/>
              </a:rPr>
              <a:t>	</a:t>
            </a:r>
            <a:r>
              <a:rPr lang="th-TH" altLang="en-US" sz="400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1. เจ้าหน้าที่ หมายถึง </a:t>
            </a:r>
          </a:p>
          <a:p>
            <a:pPr eaLnBrk="1" hangingPunct="1">
              <a:lnSpc>
                <a:spcPct val="40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    - ข้าราชการ/พนักงาน/ลูกจ้าง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    - ผู้ปฏิบัติงานประเภทอื่น ไม่ว่าจะแต่งตั้ง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       ในฐานะกรรมการ หรือฐานะอื่นใด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 หน่วยงานของรัฐ หมายถึง           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	   - กระทรวง/ทบวง/กรม/ส่วนราชการอื่น                             	   - ราชการภูมิภาค/ราชการท้องถิ่น/รัฐวิสาหกิจ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- หน่วยงานอื่นของรัฐที่พระกฤษฎีกากำหนดไว้             	           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4F310-87D8-45B3-B882-44C23CB086A7}" type="slidenum">
              <a:rPr lang="en-US" altLang="en-US" smtClean="0"/>
              <a:pPr>
                <a:defRPr/>
              </a:pPr>
              <a:t>96</a:t>
            </a:fld>
            <a:endParaRPr lang="th-TH" altLang="en-US" smtClean="0"/>
          </a:p>
        </p:txBody>
      </p:sp>
      <p:sp>
        <p:nvSpPr>
          <p:cNvPr id="76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54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สาระสำคัญ</a:t>
            </a:r>
          </a:p>
        </p:txBody>
      </p:sp>
      <p:sp>
        <p:nvSpPr>
          <p:cNvPr id="76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71600"/>
            <a:ext cx="8715375" cy="52720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1.จนท.กระทำละเมิดในการปฏิบัติหน้าที่     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1.1 </a:t>
            </a:r>
            <a:r>
              <a:rPr lang="th-TH" altLang="en-US" sz="40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กรณีทำให้หน่วยงานของรัฐเสียหาย </a:t>
            </a: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(1) ประมาทเลินเล่อไม่ร้ายแรง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- จนท.ไม่ต้องรับผิดชดใช้ค่าสินไหมทดแทน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(2) จงใจ/ประมาทเลินเล่ออย่างร้ายแรง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- จนท. ต้องรับผิดชดใช้ค่าสินไหมทดแทน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 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3857625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altLang="en-US" sz="40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altLang="en-US" sz="400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endParaRPr lang="th-TH" altLang="en-US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66979" name="ตัวยึดเนื้อหา 4"/>
          <p:cNvSpPr>
            <a:spLocks noGrp="1"/>
          </p:cNvSpPr>
          <p:nvPr>
            <p:ph idx="1"/>
          </p:nvPr>
        </p:nvSpPr>
        <p:spPr>
          <a:xfrm>
            <a:off x="500063" y="785813"/>
            <a:ext cx="8372475" cy="5143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. จ่ายค่าเสียหายคดีรักษาพยาบาล</a:t>
            </a:r>
            <a:endParaRPr lang="en-US" altLang="en-US" sz="4400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2. </a:t>
            </a:r>
            <a:r>
              <a:rPr lang="en-US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รถราชการ/ทรัพย์สินราชการ ชำรุดเสียหาย/ถูก โจรกรรม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3. เบิกจ่ายเงินโดยผิดกฎหมาย/ระเบียบ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4. การจัดซื้อ/จัดจ้าง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latin typeface="JasmineUPC" pitchFamily="18" charset="-34"/>
                <a:cs typeface="JasmineUPC" pitchFamily="18" charset="-34"/>
              </a:rPr>
              <a:t>5. ทุจริต/ยักยอกเงินของทางราชก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6. เพลิงไหม้</a:t>
            </a:r>
            <a:endParaRPr lang="th-TH" altLang="en-US" sz="4400" b="1" smtClean="0"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altLang="en-US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altLang="en-US" smtClean="0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BA77-B91B-49FF-993D-FE2BD0B51F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97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D3B8B-AD91-4B4C-A6BE-CF3BEAD86E8F}" type="slidenum">
              <a:rPr lang="en-US" altLang="en-US" smtClean="0"/>
              <a:pPr>
                <a:defRPr/>
              </a:pPr>
              <a:t>98</a:t>
            </a:fld>
            <a:endParaRPr lang="th-TH" altLang="en-US" smtClean="0"/>
          </a:p>
        </p:txBody>
      </p:sp>
      <p:sp>
        <p:nvSpPr>
          <p:cNvPr id="812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6600" smtClean="0">
              <a:solidFill>
                <a:schemeClr val="bg1"/>
              </a:solidFill>
              <a:cs typeface="KodchiangUPC" pitchFamily="18" charset="-34"/>
            </a:endParaRPr>
          </a:p>
        </p:txBody>
      </p:sp>
      <p:sp>
        <p:nvSpPr>
          <p:cNvPr id="81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th-TH" altLang="en-US" sz="4400" b="1" smtClean="0">
                <a:solidFill>
                  <a:schemeClr val="bg1"/>
                </a:solidFill>
                <a:cs typeface="KodchiangUPC" pitchFamily="18" charset="-34"/>
              </a:rPr>
              <a:t>    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1.2 </a:t>
            </a:r>
            <a:r>
              <a:rPr lang="th-TH" altLang="en-US" sz="4400" b="1" u="sng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กรณีทำให้บุคคลภายนอก(เอกชน)เสียหาย</a:t>
            </a:r>
            <a:r>
              <a:rPr lang="th-TH" altLang="en-US" sz="4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ก. หน่วยงานของรัฐ ต้องความรับผิดต่อผู้เสียหาย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ในผลแห่งการละเมิดของ จนท. ดังนี้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(1) จนท.ประมาทเลินเล่อไม่ร้ายแรง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- หน่วยงานของรัฐ ต้องรับผิดชดใช้ฯให้แก่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ผู้เสียหาย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- จนท.ไม่ต้องรับผิดชดใช้ฯ                   	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(2) จนท.จงใจ/ประมาทเลินเล่ออย่างร้ายแรง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	       - หน่วยงานของรัฐ ต้องชดใช้แทนไปก่อน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- แล้วใช้สิทธิไล่เบี้ยจาก จนท.ในภายหลัง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2BADC-87A0-4D8E-A382-BFAC473512CF}" type="slidenum">
              <a:rPr lang="en-US" altLang="en-US" smtClean="0"/>
              <a:pPr>
                <a:defRPr/>
              </a:pPr>
              <a:t>99</a:t>
            </a:fld>
            <a:endParaRPr lang="th-TH" altLang="en-US" smtClean="0"/>
          </a:p>
        </p:txBody>
      </p:sp>
      <p:sp>
        <p:nvSpPr>
          <p:cNvPr id="813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en-US" sz="6600" smtClean="0">
                <a:solidFill>
                  <a:schemeClr val="bg1"/>
                </a:solidFill>
                <a:cs typeface="KodchiangUPC" pitchFamily="18" charset="-34"/>
              </a:rPr>
              <a:t> </a:t>
            </a:r>
          </a:p>
        </p:txBody>
      </p:sp>
      <p:sp>
        <p:nvSpPr>
          <p:cNvPr id="81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4293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altLang="en-US" sz="54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ข. สิทธิของบุคคลภายนอก (ผู้เสียหาย)                        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40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(1) ยื่นคำขอค่าสินไหมทดแทน ต่อหน่วยงานของรัฐ                                           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- หน่วยงานของรัฐ ต้องออกใบรับเรื่องให้ผู้ขอ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และต้องพิจารณาให้แล้วเสร็จภายใน 180 วัน      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(ถ้าไม่เสร็จ ขอขยายเวลาต่อ รมว.ได้อีก 180 วัน)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- เมื่อหน่วยงานของรัฐมีคำสั่ง ถ้าผู้เสียหาย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ไม่พอใจผลการวินิจฉัย มีสิทธิฟ้องคดีต่อศาล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ศาลปกครอง ภายใน 90 วัน นับแต่ทราบ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</a:t>
            </a:r>
            <a:r>
              <a:rPr lang="en-US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ศาลยุติธรรม ภายในอายุความ ปพพ.มาตรา 448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                       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(2) ยื่นฟ้องต่อศาลปกครอง/ศาลยุติธรรม โดย  </a:t>
            </a:r>
          </a:p>
          <a:p>
            <a:pPr eaLnBrk="1" hangingPunct="1">
              <a:lnSpc>
                <a:spcPct val="4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         - อาจฟ้องหน่วยงานของรัฐได้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	               - แต่จะฟ้อง จนท.ไม่ได้	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th-TH" altLang="en-US" sz="36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		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29A329"/>
      </a:accent1>
      <a:accent2>
        <a:srgbClr val="00FFFF"/>
      </a:accent2>
      <a:accent3>
        <a:srgbClr val="AD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6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525</TotalTime>
  <Words>6929</Words>
  <Application>Microsoft Office PowerPoint</Application>
  <PresentationFormat>นำเสนอทางหน้าจอ (4:3)</PresentationFormat>
  <Paragraphs>914</Paragraphs>
  <Slides>102</Slides>
  <Notes>24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19</vt:i4>
      </vt:variant>
      <vt:variant>
        <vt:lpstr>ธีม</vt:lpstr>
      </vt:variant>
      <vt:variant>
        <vt:i4>13</vt:i4>
      </vt:variant>
      <vt:variant>
        <vt:lpstr>ชื่อเรื่องสไลด์</vt:lpstr>
      </vt:variant>
      <vt:variant>
        <vt:i4>102</vt:i4>
      </vt:variant>
    </vt:vector>
  </HeadingPairs>
  <TitlesOfParts>
    <vt:vector size="134" baseType="lpstr">
      <vt:lpstr>Arial Unicode MS</vt:lpstr>
      <vt:lpstr>Angsana New</vt:lpstr>
      <vt:lpstr>AR JULIAN</vt:lpstr>
      <vt:lpstr>Arial</vt:lpstr>
      <vt:lpstr>Browallia New</vt:lpstr>
      <vt:lpstr>Calibri</vt:lpstr>
      <vt:lpstr>Cordia New</vt:lpstr>
      <vt:lpstr>FreesiaUPC</vt:lpstr>
      <vt:lpstr>JasmineUPC</vt:lpstr>
      <vt:lpstr>KodchiangUPC</vt:lpstr>
      <vt:lpstr>LilyUPC</vt:lpstr>
      <vt:lpstr>Tahoma</vt:lpstr>
      <vt:lpstr>TH NiramitIT๙</vt:lpstr>
      <vt:lpstr>TH SarabunIT๙</vt:lpstr>
      <vt:lpstr>Times New Roman</vt:lpstr>
      <vt:lpstr>Webdings</vt:lpstr>
      <vt:lpstr>Wide Latin</vt:lpstr>
      <vt:lpstr>Wingdings</vt:lpstr>
      <vt:lpstr>Wingdings 2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26_Shimmer</vt:lpstr>
      <vt:lpstr>1_Shimmer</vt:lpstr>
      <vt:lpstr>Shimmer</vt:lpstr>
      <vt:lpstr>14_Shimmer</vt:lpstr>
      <vt:lpstr>2_Shimmer</vt:lpstr>
      <vt:lpstr>งานนำเสนอ PowerPoint</vt:lpstr>
      <vt:lpstr>     กฎหมาย หมายถึง .......</vt:lpstr>
      <vt:lpstr>ที่มาของเรื่องร้องเรียน/กล่าวหา</vt:lpstr>
      <vt:lpstr>งานนำเสนอ PowerPoint</vt:lpstr>
      <vt:lpstr>งานนำเสนอ PowerPoint</vt:lpstr>
      <vt:lpstr>นโยบายสำคัญเร่งด่วน/ภารกิจพิเศษ             ของปลัดกระทรวงสาธารณสุข</vt:lpstr>
      <vt:lpstr>อำนาจ/หน้าที่ราชการ..เกิดจาก</vt:lpstr>
      <vt:lpstr>มาตรา ๑๕๗ ประมวลกฎหมายอาญา </vt:lpstr>
      <vt:lpstr>ประมวลกฎหมายอาญา</vt:lpstr>
      <vt:lpstr>ประมวลกฎหมายอาญา </vt:lpstr>
      <vt:lpstr>ความหมายของวินัย  คือ</vt:lpstr>
      <vt:lpstr>การกระทำผิดวินัย คือ มีผลกระทบ...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โทษทางวินัยของลูกจ้างชั่วคราว  เงินนอกงบประมาณประเภทเงินบำรุง ไม่มีกฎหมาย/ระเบียบกำหนดได้</vt:lpstr>
      <vt:lpstr> ผลกระทบจากการถูกลงโทษทางวินัย </vt:lpstr>
      <vt:lpstr> </vt:lpstr>
      <vt:lpstr>งานนำเสนอ PowerPoint</vt:lpstr>
      <vt:lpstr>วินัย และการรักษาวินัย  ตาม พ.ร.บ.ระเบียบข้าราชการพลเรือน พ.ศ.๒๕๕๑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กฎหมาย และระเบียบของทางราชการ  </vt:lpstr>
      <vt:lpstr>หลักการตรวจรับพัสดุ/ตรวจการจ้าง </vt:lpstr>
      <vt:lpstr>ความผิดเกี่ยวกับการตรวจรับพัสดุ/ตรวจรับการจ้าง </vt:lpstr>
      <vt:lpstr>  ระเบียบแบบแผนของทางราชการ </vt:lpstr>
      <vt:lpstr>งานนำเสนอ PowerPoint</vt:lpstr>
      <vt:lpstr>งานนำเสนอ PowerPoint</vt:lpstr>
      <vt:lpstr>ระเบียบสำนักนายกรัฐมนตรีว่าด้วย การลาของข้าราชการ พ.ศ.2555</vt:lpstr>
      <vt:lpstr>งานนำเสนอ PowerPoint</vt:lpstr>
      <vt:lpstr>งานนำเสนอ PowerPoint</vt:lpstr>
      <vt:lpstr>งานนำเสนอ PowerPoint</vt:lpstr>
      <vt:lpstr>       พจนานุกรม : ข้าราชการหรือพนักงานรัฐวิสาหกิจ            ที่มีอำนาจปกครองดูแลผู้ใต้บังคับบัญชา  อำนาจหน้าที่ : ควบคุม กำกับ ดูแล สั่งการ และกลั่นกรอง</vt:lpstr>
      <vt:lpstr>ผู้บังคับบัญชาที่กฎหมายบัญญัติไว้ </vt:lpstr>
      <vt:lpstr>         ผู้บังคับบัญชาที่ได้รับมอบหมายฯ </vt:lpstr>
      <vt:lpstr>งานนำเสนอ PowerPoint</vt:lpstr>
      <vt:lpstr>๘๒(๕) ต้องอุทิศเวลาของตนให้แก่ราชการ             จะละทิ้งหรือทอดทิ้งหน้าที่ราชการมิได้</vt:lpstr>
      <vt:lpstr>งานนำเสนอ PowerPoint</vt:lpstr>
      <vt:lpstr> มาตรา ๘๒(๖) ต้องรักษาความลับของทางราชการ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ระเบียบสำนักนายกรัฐมนตรี         ว่าด้วยมารยาท           ทางการเมืองของข้าราชการพลเรือน พ.ศ.๒๔๙๙ </vt:lpstr>
      <vt:lpstr>การกระทำประพฤติเสื่อมเสีย</vt:lpstr>
      <vt:lpstr>        มาตรา ๘๓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๘๓(๗) ต้องไม่กระทำการอย่างใดที่เป็นการ            กลั่นแกล้ง กดขี่ หรือข่มเหงกันในการปฏิบัติราชการ</vt:lpstr>
      <vt:lpstr>งานนำเสนอ PowerPoint</vt:lpstr>
      <vt:lpstr>  องค์ประกอบการละเมิดหรือคุกคามทางเพศ  </vt:lpstr>
      <vt:lpstr>งานนำเสนอ PowerPoint</vt:lpstr>
      <vt:lpstr>งานนำเสนอ PowerPoint</vt:lpstr>
      <vt:lpstr>         มาตรา ๘๕</vt:lpstr>
      <vt:lpstr>งานนำเสนอ PowerPoint</vt:lpstr>
      <vt:lpstr>งานนำเสนอ PowerPoint</vt:lpstr>
      <vt:lpstr>งานนำเสนอ PowerPoint</vt:lpstr>
      <vt:lpstr> มติ ค.ร.ม.เมื่อวันที่ 21 ธ.ค.2536                            (นร 0205/ว 234 ลว. 24 ธ.ค.2536) </vt:lpstr>
      <vt:lpstr>งานนำเสนอ PowerPoint</vt:lpstr>
      <vt:lpstr> ๘๕(๓) ละทิ้งหน้าที่ หรือทอดทิ้งหน้าที่ในคราวเดียวกัน      เป็น เวลาเกินสิบห้าวันโดยไม่มีเหตุอันสมควร หรือ      โดยมีพฤติการณ์อันแสดงถึงความจงใจไม่ปฏิบัติตาม      ระเบียบของทางราชการ </vt:lpstr>
      <vt:lpstr> มติ ค.ร.ม.เมื่อวันที่ 21 ธ.ค.2536                            (นร 0205/ว 234 ลว. 24 ธ.ค.2536) </vt:lpstr>
      <vt:lpstr>      องค์ประกอบการประพฤติชั่วอย่างร้ายแรง </vt:lpstr>
      <vt:lpstr>ตัวอย่างการประพฤติชั่วอย่างร้ายแรง</vt:lpstr>
      <vt:lpstr>งานนำเสนอ PowerPoint</vt:lpstr>
      <vt:lpstr>งานนำเสนอ PowerPoint</vt:lpstr>
      <vt:lpstr>งานนำเสนอ PowerPoint</vt:lpstr>
      <vt:lpstr>มาตรฐานโทษ มติ ครม./กพ. /แนวทาง ก.พ.</vt:lpstr>
      <vt:lpstr>งานนำเสนอ PowerPoint</vt:lpstr>
      <vt:lpstr>งานนำเสนอ PowerPoint</vt:lpstr>
      <vt:lpstr>งานนำเสนอ PowerPoint</vt:lpstr>
      <vt:lpstr> คณะกรรมการพิทักษ์ระบบคุณธรรม  (ก.พ.ค.)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   สาระสำคัญของพระราชบัญญัติ  ความรับผิดทางละเมิดของเจ้าหน้าที่ พ.ศ.2539</vt:lpstr>
      <vt:lpstr>งานนำเสนอ PowerPoint</vt:lpstr>
      <vt:lpstr>งานนำเสนอ PowerPoint</vt:lpstr>
      <vt:lpstr>งานนำเสนอ PowerPoint</vt:lpstr>
      <vt:lpstr>ความรับผิดชดใช้ค่าสินไหมทดแทน</vt:lpstr>
      <vt:lpstr> ประมาท </vt:lpstr>
      <vt:lpstr>ประมาทเลินเล่ออย่างร้ายแรง</vt:lpstr>
      <vt:lpstr>กรณีที่ถือว่า  “ประมาทเลินเล่ออย่างร้ายแรง”</vt:lpstr>
      <vt:lpstr>งานนำเสนอ PowerPoint</vt:lpstr>
      <vt:lpstr>คำนิยาม </vt:lpstr>
      <vt:lpstr>สาระสำคัญ</vt:lpstr>
      <vt:lpstr>   </vt:lpstr>
      <vt:lpstr>งานนำเสนอ PowerPoint</vt:lpstr>
      <vt:lpstr> </vt:lpstr>
      <vt:lpstr>.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MOPH216</dc:creator>
  <cp:lastModifiedBy>iamaliz ...</cp:lastModifiedBy>
  <cp:revision>158</cp:revision>
  <cp:lastPrinted>2018-02-06T05:11:32Z</cp:lastPrinted>
  <dcterms:created xsi:type="dcterms:W3CDTF">2015-05-23T07:24:09Z</dcterms:created>
  <dcterms:modified xsi:type="dcterms:W3CDTF">2018-02-06T05:13:14Z</dcterms:modified>
</cp:coreProperties>
</file>